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7" r:id="rId2"/>
    <p:sldId id="323" r:id="rId3"/>
    <p:sldId id="258" r:id="rId4"/>
    <p:sldId id="259" r:id="rId5"/>
    <p:sldId id="260" r:id="rId6"/>
    <p:sldId id="357" r:id="rId7"/>
    <p:sldId id="340" r:id="rId8"/>
    <p:sldId id="347" r:id="rId9"/>
    <p:sldId id="328" r:id="rId10"/>
    <p:sldId id="327" r:id="rId11"/>
    <p:sldId id="326" r:id="rId12"/>
    <p:sldId id="341" r:id="rId13"/>
    <p:sldId id="342" r:id="rId14"/>
    <p:sldId id="329" r:id="rId15"/>
    <p:sldId id="356" r:id="rId16"/>
    <p:sldId id="350" r:id="rId17"/>
    <p:sldId id="352" r:id="rId18"/>
    <p:sldId id="355" r:id="rId19"/>
    <p:sldId id="358" r:id="rId20"/>
    <p:sldId id="348" r:id="rId21"/>
    <p:sldId id="334" r:id="rId22"/>
    <p:sldId id="349" r:id="rId23"/>
    <p:sldId id="333" r:id="rId24"/>
    <p:sldId id="354" r:id="rId25"/>
    <p:sldId id="335" r:id="rId26"/>
    <p:sldId id="336" r:id="rId27"/>
    <p:sldId id="337" r:id="rId28"/>
    <p:sldId id="338" r:id="rId29"/>
    <p:sldId id="339" r:id="rId30"/>
    <p:sldId id="344" r:id="rId31"/>
    <p:sldId id="330" r:id="rId32"/>
    <p:sldId id="345" r:id="rId33"/>
  </p:sldIdLst>
  <p:sldSz cx="13003213" cy="9756775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3366"/>
    <a:srgbClr val="FF0000"/>
    <a:srgbClr val="000000"/>
    <a:srgbClr val="FFFFFF"/>
    <a:srgbClr val="4B4B4B"/>
    <a:srgbClr val="FB782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90" autoAdjust="0"/>
    <p:restoredTop sz="94660"/>
  </p:normalViewPr>
  <p:slideViewPr>
    <p:cSldViewPr>
      <p:cViewPr>
        <p:scale>
          <a:sx n="75" d="100"/>
          <a:sy n="75" d="100"/>
        </p:scale>
        <p:origin x="-6" y="204"/>
      </p:cViewPr>
      <p:guideLst>
        <p:guide orient="horz" pos="3073"/>
        <p:guide pos="40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92"/>
    </p:cViewPr>
  </p:sorter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098E56-25FE-400C-B9C2-8DBBB01B455D}" type="doc">
      <dgm:prSet loTypeId="urn:microsoft.com/office/officeart/2005/8/layout/funnel1" loCatId="relationship" qsTypeId="urn:microsoft.com/office/officeart/2005/8/quickstyle/simple1#1" qsCatId="simple" csTypeId="urn:microsoft.com/office/officeart/2005/8/colors/accent0_2" csCatId="mainScheme" phldr="1"/>
      <dgm:spPr/>
      <dgm:t>
        <a:bodyPr/>
        <a:lstStyle/>
        <a:p>
          <a:endParaRPr lang="en-AU"/>
        </a:p>
      </dgm:t>
    </dgm:pt>
    <dgm:pt modelId="{4FD3283E-5B00-4A28-AA4C-B9CB6395B6C1}">
      <dgm:prSet phldrT="[Text]" custT="1"/>
      <dgm:spPr/>
      <dgm:t>
        <a:bodyPr/>
        <a:lstStyle/>
        <a:p>
          <a:r>
            <a:rPr lang="en-AU" sz="1600" b="1" dirty="0" smtClean="0"/>
            <a:t>Making connections</a:t>
          </a:r>
          <a:endParaRPr lang="en-AU" sz="1600" b="1" dirty="0"/>
        </a:p>
      </dgm:t>
    </dgm:pt>
    <dgm:pt modelId="{3DF9BB43-504F-4542-9560-35519A527E04}" type="parTrans" cxnId="{3B34BECA-7339-4302-BFD7-4DB528C3E056}">
      <dgm:prSet/>
      <dgm:spPr/>
      <dgm:t>
        <a:bodyPr/>
        <a:lstStyle/>
        <a:p>
          <a:endParaRPr lang="en-AU"/>
        </a:p>
      </dgm:t>
    </dgm:pt>
    <dgm:pt modelId="{520130E9-B0D4-46CE-840E-3A1AE7C821BE}" type="sibTrans" cxnId="{3B34BECA-7339-4302-BFD7-4DB528C3E056}">
      <dgm:prSet/>
      <dgm:spPr/>
      <dgm:t>
        <a:bodyPr/>
        <a:lstStyle/>
        <a:p>
          <a:endParaRPr lang="en-AU"/>
        </a:p>
      </dgm:t>
    </dgm:pt>
    <dgm:pt modelId="{72DDC092-CC9C-4AD6-8267-5140A74C10D3}">
      <dgm:prSet phldrT="[Text]" custT="1"/>
      <dgm:spPr/>
      <dgm:t>
        <a:bodyPr/>
        <a:lstStyle/>
        <a:p>
          <a:r>
            <a:rPr lang="en-AU" sz="1400" b="1" dirty="0" smtClean="0"/>
            <a:t>Monitoring comprehension</a:t>
          </a:r>
          <a:endParaRPr lang="en-AU" sz="1400" b="1" dirty="0"/>
        </a:p>
      </dgm:t>
    </dgm:pt>
    <dgm:pt modelId="{C7BCC808-276D-41C2-8DD9-B57DE5434546}" type="parTrans" cxnId="{C97579BE-7884-4BE5-902E-70F3A9E45E1E}">
      <dgm:prSet/>
      <dgm:spPr/>
      <dgm:t>
        <a:bodyPr/>
        <a:lstStyle/>
        <a:p>
          <a:endParaRPr lang="en-AU"/>
        </a:p>
      </dgm:t>
    </dgm:pt>
    <dgm:pt modelId="{C4318B68-024E-43A6-83D7-76F8D0499F74}" type="sibTrans" cxnId="{C97579BE-7884-4BE5-902E-70F3A9E45E1E}">
      <dgm:prSet/>
      <dgm:spPr/>
      <dgm:t>
        <a:bodyPr/>
        <a:lstStyle/>
        <a:p>
          <a:endParaRPr lang="en-AU"/>
        </a:p>
      </dgm:t>
    </dgm:pt>
    <dgm:pt modelId="{7893B088-F3BC-477D-B8B4-4B8818554A8D}">
      <dgm:prSet phldrT="[Text]"/>
      <dgm:spPr/>
      <dgm:t>
        <a:bodyPr/>
        <a:lstStyle/>
        <a:p>
          <a:r>
            <a:rPr lang="en-AU" dirty="0" smtClean="0"/>
            <a:t>Thinking aloud</a:t>
          </a:r>
          <a:endParaRPr lang="en-AU" dirty="0"/>
        </a:p>
      </dgm:t>
    </dgm:pt>
    <dgm:pt modelId="{80629A64-9EE7-49C4-A8FE-98F4F868F4BE}" type="parTrans" cxnId="{7768996D-4D0C-4573-B7CA-2C5789EAAFCD}">
      <dgm:prSet/>
      <dgm:spPr/>
      <dgm:t>
        <a:bodyPr/>
        <a:lstStyle/>
        <a:p>
          <a:endParaRPr lang="en-AU"/>
        </a:p>
      </dgm:t>
    </dgm:pt>
    <dgm:pt modelId="{DEF7D0B7-EC1E-4FC9-8F33-47C14CB72BAA}" type="sibTrans" cxnId="{7768996D-4D0C-4573-B7CA-2C5789EAAFCD}">
      <dgm:prSet/>
      <dgm:spPr/>
      <dgm:t>
        <a:bodyPr/>
        <a:lstStyle/>
        <a:p>
          <a:endParaRPr lang="en-AU"/>
        </a:p>
      </dgm:t>
    </dgm:pt>
    <dgm:pt modelId="{48D34249-D73C-4D27-AB55-386B49F6BE9F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b="1" dirty="0" smtClean="0"/>
            <a:t>Previewing text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1800" b="1" dirty="0" smtClean="0"/>
            <a:t>Predicting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b="1" dirty="0"/>
        </a:p>
      </dgm:t>
    </dgm:pt>
    <dgm:pt modelId="{AA8469AC-F4F5-47B1-9C5B-CB9DA014B99A}" type="sibTrans" cxnId="{15A662C5-609F-431F-8BC1-6943E3907654}">
      <dgm:prSet/>
      <dgm:spPr/>
      <dgm:t>
        <a:bodyPr/>
        <a:lstStyle/>
        <a:p>
          <a:endParaRPr lang="en-AU"/>
        </a:p>
      </dgm:t>
    </dgm:pt>
    <dgm:pt modelId="{3400042A-EE5E-442D-9DAF-1B28308FE78C}" type="parTrans" cxnId="{15A662C5-609F-431F-8BC1-6943E3907654}">
      <dgm:prSet/>
      <dgm:spPr/>
      <dgm:t>
        <a:bodyPr/>
        <a:lstStyle/>
        <a:p>
          <a:endParaRPr lang="en-AU"/>
        </a:p>
      </dgm:t>
    </dgm:pt>
    <dgm:pt modelId="{4D27FEC2-57F6-4341-AE72-64C45786D39C}">
      <dgm:prSet phldrT="[Text]" custLinFactX="-91256" custLinFactNeighborX="-100000" custLinFactNeighborY="-1599"/>
      <dgm:spPr/>
      <dgm:t>
        <a:bodyPr/>
        <a:lstStyle/>
        <a:p>
          <a:endParaRPr lang="en-AU"/>
        </a:p>
      </dgm:t>
    </dgm:pt>
    <dgm:pt modelId="{A18D82FF-2246-4803-93CB-83235EDCE0F4}" type="parTrans" cxnId="{4ECECF92-9F6C-4D20-A566-0C9E4291BD13}">
      <dgm:prSet/>
      <dgm:spPr/>
      <dgm:t>
        <a:bodyPr/>
        <a:lstStyle/>
        <a:p>
          <a:endParaRPr lang="en-AU"/>
        </a:p>
      </dgm:t>
    </dgm:pt>
    <dgm:pt modelId="{DCC5CDDD-9C1F-4554-A722-8D6D4450C96A}" type="sibTrans" cxnId="{4ECECF92-9F6C-4D20-A566-0C9E4291BD13}">
      <dgm:prSet/>
      <dgm:spPr/>
      <dgm:t>
        <a:bodyPr/>
        <a:lstStyle/>
        <a:p>
          <a:endParaRPr lang="en-AU"/>
        </a:p>
      </dgm:t>
    </dgm:pt>
    <dgm:pt modelId="{28872CCD-15D5-4F33-9F64-8286774FD849}" type="pres">
      <dgm:prSet presAssocID="{20098E56-25FE-400C-B9C2-8DBBB01B455D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3F0C5BD0-679D-4054-A27E-F22C6EF03F5D}" type="pres">
      <dgm:prSet presAssocID="{20098E56-25FE-400C-B9C2-8DBBB01B455D}" presName="ellipse" presStyleLbl="trBgShp" presStyleIdx="0" presStyleCnt="1" custLinFactNeighborX="7721" custLinFactNeighborY="18658"/>
      <dgm:spPr/>
    </dgm:pt>
    <dgm:pt modelId="{BB787CA8-B72F-4ED8-9BC7-3939EB5EF1FB}" type="pres">
      <dgm:prSet presAssocID="{20098E56-25FE-400C-B9C2-8DBBB01B455D}" presName="arrow1" presStyleLbl="fgShp" presStyleIdx="0" presStyleCnt="1"/>
      <dgm:spPr/>
    </dgm:pt>
    <dgm:pt modelId="{7CD40CFE-F27C-4255-88EA-D4EAE296BDA2}" type="pres">
      <dgm:prSet presAssocID="{20098E56-25FE-400C-B9C2-8DBBB01B455D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BC5CB1C-58C4-4D37-AAB5-03706739672A}" type="pres">
      <dgm:prSet presAssocID="{4FD3283E-5B00-4A28-AA4C-B9CB6395B6C1}" presName="item1" presStyleLbl="node1" presStyleIdx="0" presStyleCnt="3" custScaleX="121370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EF3B00D-245D-4B69-B551-213A5510B8AA}" type="pres">
      <dgm:prSet presAssocID="{72DDC092-CC9C-4AD6-8267-5140A74C10D3}" presName="item2" presStyleLbl="node1" presStyleIdx="1" presStyleCnt="3" custLinFactNeighborX="-2500" custLinFactNeighborY="-1766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0F76344-5D0C-498E-9D42-DBFB9EF199A0}" type="pres">
      <dgm:prSet presAssocID="{7893B088-F3BC-477D-B8B4-4B8818554A8D}" presName="item3" presStyleLbl="node1" presStyleIdx="2" presStyleCnt="3" custScaleX="11626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AAA6E53-D51B-4DF5-B09E-4093A753268E}" type="pres">
      <dgm:prSet presAssocID="{20098E56-25FE-400C-B9C2-8DBBB01B455D}" presName="funnel" presStyleLbl="trAlignAcc1" presStyleIdx="0" presStyleCnt="1" custLinFactNeighborX="1864" custLinFactNeighborY="1079"/>
      <dgm:spPr/>
    </dgm:pt>
  </dgm:ptLst>
  <dgm:cxnLst>
    <dgm:cxn modelId="{7768996D-4D0C-4573-B7CA-2C5789EAAFCD}" srcId="{20098E56-25FE-400C-B9C2-8DBBB01B455D}" destId="{7893B088-F3BC-477D-B8B4-4B8818554A8D}" srcOrd="3" destOrd="0" parTransId="{80629A64-9EE7-49C4-A8FE-98F4F868F4BE}" sibTransId="{DEF7D0B7-EC1E-4FC9-8F33-47C14CB72BAA}"/>
    <dgm:cxn modelId="{5A437197-B9B8-40A8-93F8-9609AF058466}" type="presOf" srcId="{20098E56-25FE-400C-B9C2-8DBBB01B455D}" destId="{28872CCD-15D5-4F33-9F64-8286774FD849}" srcOrd="0" destOrd="0" presId="urn:microsoft.com/office/officeart/2005/8/layout/funnel1"/>
    <dgm:cxn modelId="{3B34BECA-7339-4302-BFD7-4DB528C3E056}" srcId="{20098E56-25FE-400C-B9C2-8DBBB01B455D}" destId="{4FD3283E-5B00-4A28-AA4C-B9CB6395B6C1}" srcOrd="1" destOrd="0" parTransId="{3DF9BB43-504F-4542-9560-35519A527E04}" sibTransId="{520130E9-B0D4-46CE-840E-3A1AE7C821BE}"/>
    <dgm:cxn modelId="{E8276636-F661-4458-BFAE-829FF19957E1}" type="presOf" srcId="{72DDC092-CC9C-4AD6-8267-5140A74C10D3}" destId="{7BC5CB1C-58C4-4D37-AAB5-03706739672A}" srcOrd="0" destOrd="0" presId="urn:microsoft.com/office/officeart/2005/8/layout/funnel1"/>
    <dgm:cxn modelId="{0A0D651F-11EE-4D5D-B1C8-FE6520862A0A}" type="presOf" srcId="{7893B088-F3BC-477D-B8B4-4B8818554A8D}" destId="{7CD40CFE-F27C-4255-88EA-D4EAE296BDA2}" srcOrd="0" destOrd="0" presId="urn:microsoft.com/office/officeart/2005/8/layout/funnel1"/>
    <dgm:cxn modelId="{6EE9FC04-345D-4428-BCD8-07239F6A2AD1}" type="presOf" srcId="{4FD3283E-5B00-4A28-AA4C-B9CB6395B6C1}" destId="{EEF3B00D-245D-4B69-B551-213A5510B8AA}" srcOrd="0" destOrd="0" presId="urn:microsoft.com/office/officeart/2005/8/layout/funnel1"/>
    <dgm:cxn modelId="{4ECECF92-9F6C-4D20-A566-0C9E4291BD13}" srcId="{20098E56-25FE-400C-B9C2-8DBBB01B455D}" destId="{4D27FEC2-57F6-4341-AE72-64C45786D39C}" srcOrd="4" destOrd="0" parTransId="{A18D82FF-2246-4803-93CB-83235EDCE0F4}" sibTransId="{DCC5CDDD-9C1F-4554-A722-8D6D4450C96A}"/>
    <dgm:cxn modelId="{C97579BE-7884-4BE5-902E-70F3A9E45E1E}" srcId="{20098E56-25FE-400C-B9C2-8DBBB01B455D}" destId="{72DDC092-CC9C-4AD6-8267-5140A74C10D3}" srcOrd="2" destOrd="0" parTransId="{C7BCC808-276D-41C2-8DD9-B57DE5434546}" sibTransId="{C4318B68-024E-43A6-83D7-76F8D0499F74}"/>
    <dgm:cxn modelId="{72FDD1CB-43EB-4F5C-B990-64F1784AA137}" type="presOf" srcId="{48D34249-D73C-4D27-AB55-386B49F6BE9F}" destId="{40F76344-5D0C-498E-9D42-DBFB9EF199A0}" srcOrd="0" destOrd="0" presId="urn:microsoft.com/office/officeart/2005/8/layout/funnel1"/>
    <dgm:cxn modelId="{15A662C5-609F-431F-8BC1-6943E3907654}" srcId="{20098E56-25FE-400C-B9C2-8DBBB01B455D}" destId="{48D34249-D73C-4D27-AB55-386B49F6BE9F}" srcOrd="0" destOrd="0" parTransId="{3400042A-EE5E-442D-9DAF-1B28308FE78C}" sibTransId="{AA8469AC-F4F5-47B1-9C5B-CB9DA014B99A}"/>
    <dgm:cxn modelId="{5F329104-8A3A-4443-81E5-4FF0F7D7F702}" type="presParOf" srcId="{28872CCD-15D5-4F33-9F64-8286774FD849}" destId="{3F0C5BD0-679D-4054-A27E-F22C6EF03F5D}" srcOrd="0" destOrd="0" presId="urn:microsoft.com/office/officeart/2005/8/layout/funnel1"/>
    <dgm:cxn modelId="{174494A8-2C60-43C6-B522-4348FA139A1B}" type="presParOf" srcId="{28872CCD-15D5-4F33-9F64-8286774FD849}" destId="{BB787CA8-B72F-4ED8-9BC7-3939EB5EF1FB}" srcOrd="1" destOrd="0" presId="urn:microsoft.com/office/officeart/2005/8/layout/funnel1"/>
    <dgm:cxn modelId="{334C459D-EEE0-454C-AAAC-EF4F4B48D717}" type="presParOf" srcId="{28872CCD-15D5-4F33-9F64-8286774FD849}" destId="{7CD40CFE-F27C-4255-88EA-D4EAE296BDA2}" srcOrd="2" destOrd="0" presId="urn:microsoft.com/office/officeart/2005/8/layout/funnel1"/>
    <dgm:cxn modelId="{A89E07A1-D8B2-46DD-8739-A9A8BA33D2EF}" type="presParOf" srcId="{28872CCD-15D5-4F33-9F64-8286774FD849}" destId="{7BC5CB1C-58C4-4D37-AAB5-03706739672A}" srcOrd="3" destOrd="0" presId="urn:microsoft.com/office/officeart/2005/8/layout/funnel1"/>
    <dgm:cxn modelId="{E7614DE5-CF77-4102-B933-32D383B94387}" type="presParOf" srcId="{28872CCD-15D5-4F33-9F64-8286774FD849}" destId="{EEF3B00D-245D-4B69-B551-213A5510B8AA}" srcOrd="4" destOrd="0" presId="urn:microsoft.com/office/officeart/2005/8/layout/funnel1"/>
    <dgm:cxn modelId="{901DAF76-EEDF-4112-87E6-09E198678406}" type="presParOf" srcId="{28872CCD-15D5-4F33-9F64-8286774FD849}" destId="{40F76344-5D0C-498E-9D42-DBFB9EF199A0}" srcOrd="5" destOrd="0" presId="urn:microsoft.com/office/officeart/2005/8/layout/funnel1"/>
    <dgm:cxn modelId="{3140B580-C0A6-41D8-893A-6C680D831FBB}" type="presParOf" srcId="{28872CCD-15D5-4F33-9F64-8286774FD849}" destId="{EAAA6E53-D51B-4DF5-B09E-4093A753268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BFA30099-8F66-4E92-B2C6-08016FA579AB}" type="datetime1">
              <a:rPr lang="en-US"/>
              <a:pPr>
                <a:defRPr/>
              </a:pPr>
              <a:t>3/18/2010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E288BD7B-15E1-400F-83C9-E6E4598695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5800"/>
            <a:ext cx="4568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54FEB633-C4F0-4A1F-97C8-46AE0BAA31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014F10-BDEA-4889-A95B-79330777C3C4}" type="slidenum">
              <a:rPr lang="en-AU" smtClean="0">
                <a:ea typeface="ＭＳ Ｐゴシック"/>
                <a:cs typeface="ＭＳ Ｐゴシック"/>
              </a:rPr>
              <a:pPr/>
              <a:t>3</a:t>
            </a:fld>
            <a:endParaRPr lang="en-AU" smtClean="0">
              <a:ea typeface="ＭＳ Ｐゴシック"/>
              <a:cs typeface="ＭＳ Ｐゴシック"/>
            </a:endParaRPr>
          </a:p>
        </p:txBody>
      </p:sp>
      <p:sp>
        <p:nvSpPr>
          <p:cNvPr id="2355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AU" smtClean="0">
                <a:latin typeface="Arial" charset="0"/>
                <a:ea typeface="ＭＳ Ｐゴシック"/>
                <a:cs typeface="ＭＳ Ｐゴシック"/>
              </a:rPr>
              <a:t>Listeners build language acquisition and increase vocabulary by hearing words in context, they  build listening and comprehension skills through discussion during and after reading. They hear a variety of writing styles and gain information about the world around them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4" descr="DETearly368_Sml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2789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5" descr="ECEO_Pos_MonoTest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21180751">
            <a:off x="10896600" y="7620000"/>
            <a:ext cx="1397000" cy="13970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</p:pic>
      <p:pic>
        <p:nvPicPr>
          <p:cNvPr id="4" name="Picture 1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128713" y="8915400"/>
            <a:ext cx="283368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59" descr="DETearly722_Sml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4783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0" descr="DETearly805_Sml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6078538" y="7910513"/>
            <a:ext cx="14668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8" descr="DETearly281_Sml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678738" y="791051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381000"/>
            <a:ext cx="2762250" cy="71628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8238" y="381000"/>
            <a:ext cx="8139112" cy="71628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8382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38238" y="1219200"/>
            <a:ext cx="11053762" cy="63246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9038"/>
            <a:ext cx="11052175" cy="193833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5438"/>
            <a:ext cx="11052175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8238" y="1219200"/>
            <a:ext cx="5449887" cy="6324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40525" y="1219200"/>
            <a:ext cx="5451475" cy="6324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1463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4400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4038"/>
            <a:ext cx="5745163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4400"/>
            <a:ext cx="5746750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4038"/>
            <a:ext cx="5746750" cy="562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6725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3175" y="388938"/>
            <a:ext cx="7269163" cy="8326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6725" cy="6673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7938" y="6829425"/>
            <a:ext cx="7802562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7938" y="871538"/>
            <a:ext cx="7802562" cy="5854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7938" y="7635875"/>
            <a:ext cx="7802562" cy="1144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5" descr="ECEO_Pos_MonoTest2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 rot="-419249">
            <a:off x="10896600" y="7620000"/>
            <a:ext cx="1397000" cy="13970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38238" y="381000"/>
            <a:ext cx="110537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55" tIns="65028" rIns="130055" bIns="650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38238" y="1219200"/>
            <a:ext cx="1105376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55" tIns="65028" rIns="130055" bIns="650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1128713" y="8915400"/>
            <a:ext cx="283368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6600"/>
          </a:solidFill>
          <a:latin typeface="+mj-lt"/>
          <a:ea typeface="+mj-ea"/>
          <a:cs typeface="+mj-cs"/>
        </a:defRPr>
      </a:lvl1pPr>
      <a:lvl2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66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66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66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l" defTabSz="130016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FF6600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defTabSz="1300163" rtl="0" fontAlgn="base">
        <a:spcBef>
          <a:spcPct val="0"/>
        </a:spcBef>
        <a:spcAft>
          <a:spcPct val="0"/>
        </a:spcAft>
        <a:defRPr sz="4300" b="1">
          <a:solidFill>
            <a:srgbClr val="FF740A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487363" indent="-487363" algn="l" defTabSz="1300163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rgbClr val="4B4B4B"/>
          </a:solidFill>
          <a:latin typeface="+mn-lt"/>
          <a:ea typeface="+mn-ea"/>
          <a:cs typeface="+mn-cs"/>
        </a:defRPr>
      </a:lvl1pPr>
      <a:lvl2pPr marL="1057275" indent="-406400" algn="l" defTabSz="1300163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4B4B4B"/>
          </a:solidFill>
          <a:latin typeface="+mn-lt"/>
          <a:ea typeface="+mn-ea"/>
          <a:cs typeface="ＭＳ Ｐゴシック"/>
        </a:defRPr>
      </a:lvl2pPr>
      <a:lvl3pPr marL="1625600" indent="-325438" algn="l" defTabSz="13001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B4B4B"/>
          </a:solidFill>
          <a:latin typeface="+mn-lt"/>
          <a:ea typeface="+mn-ea"/>
          <a:cs typeface="ＭＳ Ｐゴシック"/>
        </a:defRPr>
      </a:lvl3pPr>
      <a:lvl4pPr marL="2276475" indent="-325438" algn="l" defTabSz="1300163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4B4B4B"/>
          </a:solidFill>
          <a:latin typeface="+mn-lt"/>
          <a:ea typeface="+mn-ea"/>
          <a:cs typeface="ＭＳ Ｐゴシック"/>
        </a:defRPr>
      </a:lvl4pPr>
      <a:lvl5pPr marL="2925763" indent="-325438" algn="l" defTabSz="1300163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  <a:cs typeface="ＭＳ Ｐゴシック"/>
        </a:defRPr>
      </a:lvl5pPr>
      <a:lvl6pPr marL="33829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6pPr>
      <a:lvl7pPr marL="38401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7pPr>
      <a:lvl8pPr marL="42973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8pPr>
      <a:lvl9pPr marL="4754563" indent="-325438" algn="l" defTabSz="1300163" rtl="0" fontAlgn="base">
        <a:spcBef>
          <a:spcPct val="20000"/>
        </a:spcBef>
        <a:spcAft>
          <a:spcPct val="0"/>
        </a:spcAft>
        <a:buChar char="»"/>
        <a:defRPr sz="1900">
          <a:solidFill>
            <a:srgbClr val="4B4B4B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achervision.fen.com/skill-builder/problem-solving/48546.html" TargetMode="External"/><Relationship Id="rId2" Type="http://schemas.openxmlformats.org/officeDocument/2006/relationships/hyperlink" Target="http://www.esiponline.org/classroom/foundations/reading/readalouds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release-on-reading.com/tree-book-video.html" TargetMode="External"/><Relationship Id="rId4" Type="http://schemas.openxmlformats.org/officeDocument/2006/relationships/hyperlink" Target="http://www.storylineonline.net/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 txBox="1">
            <a:spLocks/>
          </p:cNvSpPr>
          <p:nvPr/>
        </p:nvSpPr>
        <p:spPr bwMode="auto">
          <a:xfrm>
            <a:off x="1138238" y="381000"/>
            <a:ext cx="11053762" cy="2744788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defTabSz="1300163" eaLnBrk="0" hangingPunct="0"/>
            <a:r>
              <a:rPr lang="en-AU" sz="6600" b="1">
                <a:solidFill>
                  <a:schemeClr val="bg1"/>
                </a:solidFill>
              </a:rPr>
              <a:t>READ ALOUD</a:t>
            </a:r>
            <a:br>
              <a:rPr lang="en-AU" sz="6600" b="1">
                <a:solidFill>
                  <a:schemeClr val="bg1"/>
                </a:solidFill>
              </a:rPr>
            </a:br>
            <a:r>
              <a:rPr lang="en-AU" sz="6600" b="1">
                <a:solidFill>
                  <a:schemeClr val="bg1"/>
                </a:solidFill>
              </a:rPr>
              <a:t>P-12</a:t>
            </a:r>
            <a:br>
              <a:rPr lang="en-AU" sz="6600" b="1">
                <a:solidFill>
                  <a:schemeClr val="bg1"/>
                </a:solidFill>
              </a:rPr>
            </a:br>
            <a:r>
              <a:rPr lang="en-AU" sz="2200" b="1">
                <a:solidFill>
                  <a:schemeClr val="bg1"/>
                </a:solidFill>
              </a:rPr>
              <a:t>Loddon Mallee Region</a:t>
            </a:r>
            <a:endParaRPr lang="en-US" sz="6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 idx="4294967295"/>
          </p:nvPr>
        </p:nvSpPr>
        <p:spPr>
          <a:xfrm>
            <a:off x="1138238" y="381000"/>
            <a:ext cx="11053762" cy="1220788"/>
          </a:xfrm>
        </p:spPr>
        <p:txBody>
          <a:bodyPr/>
          <a:lstStyle/>
          <a:p>
            <a:pPr eaLnBrk="1" hangingPunct="1"/>
            <a:r>
              <a:rPr lang="en-US" smtClean="0"/>
              <a:t>READ ALOUD        </a:t>
            </a:r>
            <a:br>
              <a:rPr lang="en-US" smtClean="0"/>
            </a:br>
            <a:r>
              <a:rPr lang="en-US" sz="2800" smtClean="0">
                <a:solidFill>
                  <a:srgbClr val="FB7826"/>
                </a:solidFill>
              </a:rPr>
              <a:t>Classroom Indicators- Instruction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4294967295"/>
          </p:nvPr>
        </p:nvSpPr>
        <p:spPr>
          <a:xfrm>
            <a:off x="1090613" y="1677988"/>
            <a:ext cx="11099800" cy="7737475"/>
          </a:xfrm>
        </p:spPr>
        <p:txBody>
          <a:bodyPr/>
          <a:lstStyle/>
          <a:p>
            <a:pPr eaLnBrk="1" hangingPunct="1"/>
            <a:r>
              <a:rPr lang="en-AU" sz="3400" smtClean="0"/>
              <a:t>Student engagement is evident during text reading. For example: wondering, imagining, identifying, laughing, spontaneous comment, non verbal responses</a:t>
            </a:r>
          </a:p>
          <a:p>
            <a:pPr eaLnBrk="1" hangingPunct="1"/>
            <a:r>
              <a:rPr lang="en-AU" sz="3400" smtClean="0"/>
              <a:t>Teachers demonstrate reading as a valuable and enjoyable activity</a:t>
            </a:r>
          </a:p>
          <a:p>
            <a:pPr eaLnBrk="1" hangingPunct="1"/>
            <a:r>
              <a:rPr lang="en-AU" sz="3400" smtClean="0"/>
              <a:t>Teachers use a variety of carefully selected texts to expose students to language structures, how texts ‘work’ and how to gain meaning from text </a:t>
            </a:r>
          </a:p>
          <a:p>
            <a:pPr eaLnBrk="1" hangingPunct="1"/>
            <a:r>
              <a:rPr lang="en-AU" sz="3400" smtClean="0"/>
              <a:t>Teachers demonstrate reading strategies by sharing the reading process with students</a:t>
            </a:r>
          </a:p>
          <a:p>
            <a:pPr eaLnBrk="1" hangingPunct="1"/>
            <a:r>
              <a:rPr lang="en-AU" sz="3400" smtClean="0"/>
              <a:t>Instructional focus may be problem solving, fact finding, text types, analysing, inferring, author </a:t>
            </a:r>
          </a:p>
          <a:p>
            <a:pPr eaLnBrk="1" hangingPunct="1">
              <a:buFontTx/>
              <a:buNone/>
            </a:pPr>
            <a:r>
              <a:rPr lang="en-AU" sz="3400" smtClean="0"/>
              <a:t>    study.</a:t>
            </a:r>
            <a:r>
              <a:rPr lang="en-AU" sz="3400" i="1" smtClean="0"/>
              <a:t> </a:t>
            </a:r>
          </a:p>
          <a:p>
            <a:pPr eaLnBrk="1" hangingPunct="1"/>
            <a:endParaRPr lang="en-US" sz="3400" smtClean="0"/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/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 idx="4294967295"/>
          </p:nvPr>
        </p:nvSpPr>
        <p:spPr>
          <a:xfrm>
            <a:off x="1138238" y="381000"/>
            <a:ext cx="11053762" cy="1373188"/>
          </a:xfrm>
        </p:spPr>
        <p:txBody>
          <a:bodyPr/>
          <a:lstStyle/>
          <a:p>
            <a:pPr eaLnBrk="1" hangingPunct="1"/>
            <a:r>
              <a:rPr lang="en-US" smtClean="0"/>
              <a:t>READ ALOUD</a:t>
            </a:r>
            <a:r>
              <a:rPr lang="en-US" sz="2800" smtClean="0"/>
              <a:t>              </a:t>
            </a:r>
            <a:br>
              <a:rPr lang="en-US" sz="2800" smtClean="0"/>
            </a:br>
            <a:r>
              <a:rPr lang="en-US" sz="2800" smtClean="0">
                <a:solidFill>
                  <a:srgbClr val="FB7826"/>
                </a:solidFill>
              </a:rPr>
              <a:t>Classroom Indicators- Resources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4294967295"/>
          </p:nvPr>
        </p:nvSpPr>
        <p:spPr>
          <a:xfrm>
            <a:off x="1166813" y="1754188"/>
            <a:ext cx="11053762" cy="6324600"/>
          </a:xfrm>
        </p:spPr>
        <p:txBody>
          <a:bodyPr/>
          <a:lstStyle/>
          <a:p>
            <a:pPr eaLnBrk="1" hangingPunct="1"/>
            <a:r>
              <a:rPr lang="en-AU" sz="3600" smtClean="0"/>
              <a:t>Many quality texts, diverse in style, topic and level of difficulty, well displayed and easily accessible</a:t>
            </a:r>
          </a:p>
          <a:p>
            <a:pPr eaLnBrk="1" hangingPunct="1"/>
            <a:r>
              <a:rPr lang="en-AU" sz="3600" smtClean="0"/>
              <a:t>Examples of text should come from fiction and factual texts, including multi modal texts</a:t>
            </a:r>
          </a:p>
          <a:p>
            <a:pPr eaLnBrk="1" hangingPunct="1"/>
            <a:r>
              <a:rPr lang="en-AU" sz="3600" smtClean="0"/>
              <a:t>Well resourced, inviting classroom and central libraries</a:t>
            </a:r>
          </a:p>
          <a:p>
            <a:pPr eaLnBrk="1" hangingPunct="1"/>
            <a:r>
              <a:rPr lang="en-AU" sz="3600" smtClean="0"/>
              <a:t>Blocks of time scheduled for reading </a:t>
            </a:r>
          </a:p>
          <a:p>
            <a:pPr eaLnBrk="1" hangingPunct="1"/>
            <a:endParaRPr lang="en-AU" sz="3600" smtClean="0"/>
          </a:p>
          <a:p>
            <a:pPr eaLnBrk="1" hangingPunct="1"/>
            <a:endParaRPr lang="en-US" smtClean="0"/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/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Read Aloud as an Instructional Element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Read Aloud is powerful teaching when the skills or strategies of a proficient reader  are modelled intentionally and authentically</a:t>
            </a:r>
          </a:p>
          <a:p>
            <a:r>
              <a:rPr lang="en-AU" smtClean="0"/>
              <a:t>We take what metacognitive readers  do implicitly and make it explicit</a:t>
            </a:r>
          </a:p>
          <a:p>
            <a:r>
              <a:rPr lang="en-AU" smtClean="0"/>
              <a:t>We show students how skilled readers construct meaning from text</a:t>
            </a:r>
          </a:p>
          <a:p>
            <a:r>
              <a:rPr lang="en-AU" smtClean="0"/>
              <a:t>The term </a:t>
            </a:r>
            <a:r>
              <a:rPr lang="en-AU" b="1" smtClean="0"/>
              <a:t>Read Aloud </a:t>
            </a:r>
            <a:r>
              <a:rPr lang="en-AU" smtClean="0"/>
              <a:t>is used in a way that also embraces </a:t>
            </a:r>
            <a:r>
              <a:rPr lang="en-AU" b="1" smtClean="0"/>
              <a:t>Interactive Read Aloud</a:t>
            </a:r>
            <a:r>
              <a:rPr lang="en-AU" smtClean="0"/>
              <a:t>; your students should always have opportunities to interact with the text that is being read to them, by commenting, questioning, giving opinions and sharing ideas.</a:t>
            </a:r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Research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AU" smtClean="0"/>
              <a:t> </a:t>
            </a:r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Why Read Aloud?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8238" y="1219200"/>
            <a:ext cx="11053762" cy="6588125"/>
          </a:xfrm>
        </p:spPr>
        <p:txBody>
          <a:bodyPr/>
          <a:lstStyle/>
          <a:p>
            <a:r>
              <a:rPr lang="en-AU" smtClean="0"/>
              <a:t>Builds community</a:t>
            </a:r>
          </a:p>
          <a:p>
            <a:r>
              <a:rPr lang="en-AU" smtClean="0"/>
              <a:t>Models fluent reading</a:t>
            </a:r>
          </a:p>
          <a:p>
            <a:r>
              <a:rPr lang="en-AU" smtClean="0"/>
              <a:t>Models a language that successful readers use</a:t>
            </a:r>
          </a:p>
          <a:p>
            <a:r>
              <a:rPr lang="en-AU" smtClean="0"/>
              <a:t>Models metacognition</a:t>
            </a:r>
          </a:p>
          <a:p>
            <a:r>
              <a:rPr lang="en-AU" smtClean="0"/>
              <a:t>Fosters critical thinking</a:t>
            </a:r>
          </a:p>
          <a:p>
            <a:r>
              <a:rPr lang="en-AU" smtClean="0"/>
              <a:t>Exposes to new vocabulary and language patterns</a:t>
            </a:r>
          </a:p>
          <a:p>
            <a:r>
              <a:rPr lang="en-AU" smtClean="0"/>
              <a:t>Helps activate prior and build new knowledge</a:t>
            </a:r>
          </a:p>
          <a:p>
            <a:r>
              <a:rPr lang="en-AU" smtClean="0"/>
              <a:t>Models the reading process</a:t>
            </a:r>
          </a:p>
          <a:p>
            <a:r>
              <a:rPr lang="en-AU" smtClean="0"/>
              <a:t>Models strategies: eg. predicting, visualising, connecting,fix-up strategies </a:t>
            </a:r>
          </a:p>
          <a:p>
            <a:r>
              <a:rPr lang="en-AU" smtClean="0"/>
              <a:t>Reviews text structure.</a:t>
            </a:r>
          </a:p>
          <a:p>
            <a:endParaRPr lang="en-AU" smtClean="0"/>
          </a:p>
          <a:p>
            <a:endParaRPr lang="en-AU" smtClean="0"/>
          </a:p>
          <a:p>
            <a:endParaRPr lang="en-AU" smtClean="0"/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2139950"/>
          </a:xfrm>
        </p:spPr>
        <p:txBody>
          <a:bodyPr/>
          <a:lstStyle/>
          <a:p>
            <a:pPr algn="ctr"/>
            <a:r>
              <a:rPr lang="en-AU" smtClean="0"/>
              <a:t>Interactive Read Alouds: </a:t>
            </a:r>
            <a:br>
              <a:rPr lang="en-AU" smtClean="0"/>
            </a:br>
            <a:r>
              <a:rPr lang="en-AU" smtClean="0"/>
              <a:t>Is there a common set of implementation practices?</a:t>
            </a: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1285875" y="2663825"/>
            <a:ext cx="10906125" cy="4879975"/>
          </a:xfrm>
        </p:spPr>
        <p:txBody>
          <a:bodyPr/>
          <a:lstStyle/>
          <a:p>
            <a:r>
              <a:rPr lang="en-AU" smtClean="0"/>
              <a:t>In 2004 Douglas Fisher and his colleagues from San Diego State University examined the Read Aloud practices of 25 expert teachers to identify common factors.</a:t>
            </a:r>
          </a:p>
          <a:p>
            <a:endParaRPr lang="en-AU" smtClean="0"/>
          </a:p>
          <a:p>
            <a:endParaRPr lang="en-AU" smtClean="0"/>
          </a:p>
          <a:p>
            <a:r>
              <a:rPr lang="en-AU" smtClean="0"/>
              <a:t>They then observed 120 additional teachers to see if the procedures were used widely</a:t>
            </a:r>
          </a:p>
          <a:p>
            <a:endParaRPr lang="en-AU" smtClean="0"/>
          </a:p>
          <a:p>
            <a:endParaRPr lang="en-AU" smtClean="0"/>
          </a:p>
          <a:p>
            <a:endParaRPr lang="en-AU" smtClean="0"/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1138238" y="381000"/>
            <a:ext cx="11053762" cy="1711325"/>
          </a:xfrm>
        </p:spPr>
        <p:txBody>
          <a:bodyPr/>
          <a:lstStyle/>
          <a:p>
            <a:pPr algn="ctr"/>
            <a:r>
              <a:rPr lang="en-AU" smtClean="0"/>
              <a:t>Essential components of an Interactive Read Aloud</a:t>
            </a:r>
            <a:br>
              <a:rPr lang="en-AU" smtClean="0"/>
            </a:br>
            <a:r>
              <a:rPr lang="en-AU" smtClean="0"/>
              <a:t/>
            </a:r>
            <a:br>
              <a:rPr lang="en-AU" smtClean="0"/>
            </a:br>
            <a:endParaRPr lang="en-AU" smtClean="0"/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1214438" y="2020888"/>
            <a:ext cx="10977562" cy="5522912"/>
          </a:xfrm>
        </p:spPr>
        <p:txBody>
          <a:bodyPr/>
          <a:lstStyle/>
          <a:p>
            <a:r>
              <a:rPr lang="en-AU" sz="2800" b="1" smtClean="0"/>
              <a:t>Books chosen are appropriate </a:t>
            </a:r>
            <a:r>
              <a:rPr lang="en-AU" sz="2800" smtClean="0"/>
              <a:t>to students’ interests and matched to their developmental, emotional and social level</a:t>
            </a:r>
          </a:p>
          <a:p>
            <a:r>
              <a:rPr lang="en-AU" sz="2800" smtClean="0"/>
              <a:t>Selections have been </a:t>
            </a:r>
            <a:r>
              <a:rPr lang="en-AU" sz="2800" b="1" smtClean="0"/>
              <a:t>previewed and practiced </a:t>
            </a:r>
            <a:r>
              <a:rPr lang="en-AU" sz="2800" smtClean="0"/>
              <a:t>by the teacher</a:t>
            </a:r>
          </a:p>
          <a:p>
            <a:r>
              <a:rPr lang="en-AU" sz="2800" b="1" smtClean="0"/>
              <a:t>A clear purpose </a:t>
            </a:r>
            <a:r>
              <a:rPr lang="en-AU" sz="2800" smtClean="0"/>
              <a:t>for the read-aloud was established</a:t>
            </a:r>
          </a:p>
          <a:p>
            <a:r>
              <a:rPr lang="en-AU" sz="2800" smtClean="0"/>
              <a:t>The teachers model </a:t>
            </a:r>
            <a:r>
              <a:rPr lang="en-AU" sz="2800" b="1" smtClean="0"/>
              <a:t>fluent oral reading </a:t>
            </a:r>
            <a:r>
              <a:rPr lang="en-AU" sz="2800" smtClean="0"/>
              <a:t>when they read the text</a:t>
            </a:r>
          </a:p>
          <a:p>
            <a:r>
              <a:rPr lang="en-AU" sz="2800" smtClean="0"/>
              <a:t>Teachers are animated and </a:t>
            </a:r>
            <a:r>
              <a:rPr lang="en-AU" sz="2800" b="1" smtClean="0"/>
              <a:t>use expression</a:t>
            </a:r>
          </a:p>
          <a:p>
            <a:r>
              <a:rPr lang="en-AU" sz="2800" smtClean="0"/>
              <a:t>Teachers stop periodically and </a:t>
            </a:r>
            <a:r>
              <a:rPr lang="en-AU" sz="2800" b="1" smtClean="0"/>
              <a:t>thoughtfully question </a:t>
            </a:r>
            <a:r>
              <a:rPr lang="en-AU" sz="2800" smtClean="0"/>
              <a:t>the students to focus them on specifics of the text</a:t>
            </a:r>
          </a:p>
          <a:p>
            <a:r>
              <a:rPr lang="en-AU" sz="2800" smtClean="0"/>
              <a:t>Connections are made to </a:t>
            </a:r>
            <a:r>
              <a:rPr lang="en-AU" sz="2800" b="1" smtClean="0"/>
              <a:t>independent reading and writing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1785938" y="2163763"/>
            <a:ext cx="928846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8000"/>
              <a:t>How well is Interactive Read – Aloud done in our classrooms?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500063" y="2020888"/>
            <a:ext cx="10645775" cy="564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AU" sz="2800" b="1"/>
              <a:t>Books chosen are appropriate </a:t>
            </a:r>
            <a:r>
              <a:rPr lang="en-AU" sz="2800"/>
              <a:t>to students’ interests and matched to their developmental, emotional and social level </a:t>
            </a:r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r>
              <a:rPr lang="en-AU" sz="2800"/>
              <a:t>Selections have been </a:t>
            </a:r>
            <a:r>
              <a:rPr lang="en-AU" sz="2800" b="1"/>
              <a:t>previewed and practiced </a:t>
            </a:r>
            <a:r>
              <a:rPr lang="en-AU" sz="2800"/>
              <a:t>by the teacher</a:t>
            </a:r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r>
              <a:rPr lang="en-AU" sz="2800" b="1"/>
              <a:t>A clear purpose </a:t>
            </a:r>
            <a:r>
              <a:rPr lang="en-AU" sz="2800"/>
              <a:t>for the Read Aloud was established</a:t>
            </a:r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r>
              <a:rPr lang="en-AU" sz="2800"/>
              <a:t>The teachers model </a:t>
            </a:r>
            <a:r>
              <a:rPr lang="en-AU" sz="2800" b="1"/>
              <a:t>fluent oral reading </a:t>
            </a:r>
            <a:r>
              <a:rPr lang="en-AU" sz="2800"/>
              <a:t>when they read the text</a:t>
            </a:r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r>
              <a:rPr lang="en-AU" sz="2800"/>
              <a:t>Teachers are animated and </a:t>
            </a:r>
            <a:r>
              <a:rPr lang="en-AU" sz="2800" b="1"/>
              <a:t>use expression</a:t>
            </a:r>
          </a:p>
          <a:p>
            <a:pPr>
              <a:buFont typeface="Arial" charset="0"/>
              <a:buChar char="•"/>
            </a:pPr>
            <a:endParaRPr lang="en-AU" sz="800" b="1"/>
          </a:p>
          <a:p>
            <a:pPr>
              <a:buFont typeface="Arial" charset="0"/>
              <a:buChar char="•"/>
            </a:pPr>
            <a:endParaRPr lang="en-AU" sz="800" b="1"/>
          </a:p>
          <a:p>
            <a:pPr>
              <a:buFont typeface="Arial" charset="0"/>
              <a:buChar char="•"/>
            </a:pPr>
            <a:r>
              <a:rPr lang="en-AU" sz="2800"/>
              <a:t>Teachers stop periodically and </a:t>
            </a:r>
            <a:r>
              <a:rPr lang="en-AU" sz="2800" b="1"/>
              <a:t>thoughtfully question </a:t>
            </a:r>
            <a:r>
              <a:rPr lang="en-AU" sz="2800"/>
              <a:t>the students to focus them on specifics of the text</a:t>
            </a:r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endParaRPr lang="en-AU" sz="800"/>
          </a:p>
          <a:p>
            <a:pPr>
              <a:buFont typeface="Arial" charset="0"/>
              <a:buChar char="•"/>
            </a:pPr>
            <a:r>
              <a:rPr lang="en-AU" sz="2800"/>
              <a:t>Connections are made to </a:t>
            </a:r>
            <a:r>
              <a:rPr lang="en-AU" sz="2800" b="1"/>
              <a:t>independent reading and writing</a:t>
            </a:r>
          </a:p>
          <a:p>
            <a:endParaRPr lang="en-AU"/>
          </a:p>
        </p:txBody>
      </p:sp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357188" y="1092200"/>
            <a:ext cx="10502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600" b="1"/>
              <a:t>How would you rate yourself on a scale 1-10?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mtClean="0"/>
              <a:t>What they found out</a:t>
            </a:r>
          </a:p>
        </p:txBody>
      </p:sp>
      <p:pic>
        <p:nvPicPr>
          <p:cNvPr id="41986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78113" y="1819275"/>
            <a:ext cx="7972425" cy="51244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Session Outline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1138238" y="1219200"/>
            <a:ext cx="11053762" cy="6402388"/>
          </a:xfrm>
        </p:spPr>
        <p:txBody>
          <a:bodyPr/>
          <a:lstStyle/>
          <a:p>
            <a:r>
              <a:rPr lang="en-US" smtClean="0"/>
              <a:t>Literacy Frameworks</a:t>
            </a:r>
          </a:p>
          <a:p>
            <a:endParaRPr lang="en-US" smtClean="0"/>
          </a:p>
          <a:p>
            <a:r>
              <a:rPr lang="en-US" smtClean="0"/>
              <a:t>Research</a:t>
            </a:r>
          </a:p>
          <a:p>
            <a:endParaRPr lang="en-US" smtClean="0"/>
          </a:p>
          <a:p>
            <a:r>
              <a:rPr lang="en-US" smtClean="0"/>
              <a:t>Teachers’ Reading Behaviours</a:t>
            </a:r>
          </a:p>
          <a:p>
            <a:endParaRPr lang="en-US" smtClean="0"/>
          </a:p>
          <a:p>
            <a:r>
              <a:rPr lang="en-US" smtClean="0"/>
              <a:t>In the Content Areas</a:t>
            </a:r>
          </a:p>
          <a:p>
            <a:endParaRPr lang="en-US" smtClean="0"/>
          </a:p>
          <a:p>
            <a:r>
              <a:rPr lang="en-US" smtClean="0"/>
              <a:t>Thinking Through the Text</a:t>
            </a:r>
          </a:p>
          <a:p>
            <a:endParaRPr lang="en-US" smtClean="0"/>
          </a:p>
          <a:p>
            <a:r>
              <a:rPr lang="en-US" smtClean="0"/>
              <a:t>Home/school Partnerships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6"/>
          <p:cNvSpPr txBox="1">
            <a:spLocks noChangeArrowheads="1"/>
          </p:cNvSpPr>
          <p:nvPr/>
        </p:nvSpPr>
        <p:spPr bwMode="auto">
          <a:xfrm>
            <a:off x="1500188" y="520700"/>
            <a:ext cx="85740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5000"/>
              <a:t>What does the teacher do to engage and support student thinking?</a:t>
            </a:r>
          </a:p>
        </p:txBody>
      </p:sp>
      <p:sp>
        <p:nvSpPr>
          <p:cNvPr id="43010" name="TextBox 3"/>
          <p:cNvSpPr txBox="1">
            <a:spLocks noChangeArrowheads="1"/>
          </p:cNvSpPr>
          <p:nvPr/>
        </p:nvSpPr>
        <p:spPr bwMode="auto">
          <a:xfrm>
            <a:off x="1500188" y="3806825"/>
            <a:ext cx="8502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Randy reading “Short Cut” by Donald Crews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xfrm>
            <a:off x="1028700" y="381000"/>
            <a:ext cx="11163300" cy="968375"/>
          </a:xfrm>
        </p:spPr>
        <p:txBody>
          <a:bodyPr/>
          <a:lstStyle/>
          <a:p>
            <a:r>
              <a:rPr lang="en-AU" sz="3600" smtClean="0"/>
              <a:t>Read Alouds in Content Areas.</a:t>
            </a:r>
            <a:br>
              <a:rPr lang="en-AU" sz="3600" smtClean="0"/>
            </a:br>
            <a:r>
              <a:rPr lang="en-AU" sz="3600" smtClean="0"/>
              <a:t>Why Read Aloud in Science?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8700" y="1349375"/>
            <a:ext cx="11163300" cy="6194425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AU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AU" smtClean="0">
                <a:solidFill>
                  <a:schemeClr val="tx1"/>
                </a:solidFill>
              </a:rPr>
              <a:t>Modelling reading and thinking strategies that foster critical thinking</a:t>
            </a:r>
          </a:p>
          <a:p>
            <a:pPr>
              <a:lnSpc>
                <a:spcPct val="90000"/>
              </a:lnSpc>
            </a:pPr>
            <a:r>
              <a:rPr lang="en-AU" smtClean="0">
                <a:solidFill>
                  <a:schemeClr val="tx1"/>
                </a:solidFill>
              </a:rPr>
              <a:t>Introduce a lesson, focus on a science concept, the author’s craft or a particular literary feature</a:t>
            </a:r>
          </a:p>
          <a:p>
            <a:pPr>
              <a:lnSpc>
                <a:spcPct val="90000"/>
              </a:lnSpc>
            </a:pPr>
            <a:r>
              <a:rPr lang="en-AU" smtClean="0">
                <a:solidFill>
                  <a:schemeClr val="tx1"/>
                </a:solidFill>
              </a:rPr>
              <a:t>Increase science vocabulary</a:t>
            </a:r>
          </a:p>
          <a:p>
            <a:pPr>
              <a:lnSpc>
                <a:spcPct val="90000"/>
              </a:lnSpc>
            </a:pPr>
            <a:r>
              <a:rPr lang="en-AU" smtClean="0">
                <a:solidFill>
                  <a:schemeClr val="tx1"/>
                </a:solidFill>
              </a:rPr>
              <a:t>Lower the abstract nature of science textbook explanations</a:t>
            </a:r>
          </a:p>
          <a:p>
            <a:pPr>
              <a:lnSpc>
                <a:spcPct val="90000"/>
              </a:lnSpc>
            </a:pPr>
            <a:r>
              <a:rPr lang="en-AU" smtClean="0">
                <a:solidFill>
                  <a:schemeClr val="tx1"/>
                </a:solidFill>
              </a:rPr>
              <a:t>Improve comprehension of science text</a:t>
            </a:r>
          </a:p>
          <a:p>
            <a:pPr>
              <a:lnSpc>
                <a:spcPct val="90000"/>
              </a:lnSpc>
            </a:pPr>
            <a:r>
              <a:rPr lang="en-AU" smtClean="0">
                <a:solidFill>
                  <a:schemeClr val="tx1"/>
                </a:solidFill>
              </a:rPr>
              <a:t>Model curiosity and question posing, generate questions for discussion and investigations</a:t>
            </a:r>
          </a:p>
          <a:p>
            <a:pPr>
              <a:lnSpc>
                <a:spcPct val="90000"/>
              </a:lnSpc>
            </a:pPr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/>
              <a:t>video</a:t>
            </a:r>
            <a:endParaRPr lang="en-AU" dirty="0"/>
          </a:p>
        </p:txBody>
      </p:sp>
      <p:sp>
        <p:nvSpPr>
          <p:cNvPr id="45058" name="Text Placeholder 2"/>
          <p:cNvSpPr>
            <a:spLocks noGrp="1"/>
          </p:cNvSpPr>
          <p:nvPr>
            <p:ph type="body" idx="1"/>
          </p:nvPr>
        </p:nvSpPr>
        <p:spPr>
          <a:xfrm>
            <a:off x="285750" y="0"/>
            <a:ext cx="11052175" cy="1163638"/>
          </a:xfrm>
        </p:spPr>
        <p:txBody>
          <a:bodyPr/>
          <a:lstStyle/>
          <a:p>
            <a:r>
              <a:rPr lang="en-AU" smtClean="0"/>
              <a:t>Science lesson Year 8 “The Digestive System”</a:t>
            </a:r>
          </a:p>
        </p:txBody>
      </p:sp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2500313" y="1878013"/>
            <a:ext cx="71453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What does the teacher do to engage and support student understanding?</a:t>
            </a:r>
          </a:p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884238" y="381000"/>
            <a:ext cx="11307762" cy="896938"/>
          </a:xfrm>
        </p:spPr>
        <p:txBody>
          <a:bodyPr/>
          <a:lstStyle/>
          <a:p>
            <a:r>
              <a:rPr lang="en-AU" sz="3600" smtClean="0"/>
              <a:t>Read Alouds in Content Areas.</a:t>
            </a:r>
            <a:br>
              <a:rPr lang="en-AU" sz="3600" smtClean="0"/>
            </a:br>
            <a:r>
              <a:rPr lang="en-AU" sz="3600" smtClean="0"/>
              <a:t>Why Read Aloud in Maths?</a:t>
            </a:r>
            <a:r>
              <a:rPr lang="en-AU" sz="3900" smtClean="0"/>
              <a:t> </a:t>
            </a:r>
            <a:br>
              <a:rPr lang="en-AU" sz="3900" smtClean="0"/>
            </a:br>
            <a:r>
              <a:rPr lang="en-AU" sz="3500" smtClean="0">
                <a:solidFill>
                  <a:srgbClr val="FB7826"/>
                </a:solidFill>
              </a:rPr>
              <a:t/>
            </a:r>
            <a:br>
              <a:rPr lang="en-AU" sz="3500" smtClean="0">
                <a:solidFill>
                  <a:srgbClr val="FB7826"/>
                </a:solidFill>
              </a:rPr>
            </a:br>
            <a:endParaRPr lang="en-AU" sz="3500" smtClean="0">
              <a:solidFill>
                <a:srgbClr val="FB7826"/>
              </a:solidFill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377950"/>
            <a:ext cx="11198225" cy="70453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AU" sz="280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en-AU" sz="2800" smtClean="0">
                <a:solidFill>
                  <a:schemeClr val="tx1"/>
                </a:solidFill>
              </a:rPr>
              <a:t>Model thinking and talking mathematically</a:t>
            </a:r>
          </a:p>
          <a:p>
            <a:pPr>
              <a:lnSpc>
                <a:spcPct val="80000"/>
              </a:lnSpc>
            </a:pPr>
            <a:r>
              <a:rPr lang="en-AU" sz="2800" smtClean="0">
                <a:solidFill>
                  <a:schemeClr val="tx1"/>
                </a:solidFill>
              </a:rPr>
              <a:t>Model strategies</a:t>
            </a:r>
          </a:p>
          <a:p>
            <a:pPr>
              <a:lnSpc>
                <a:spcPct val="80000"/>
              </a:lnSpc>
            </a:pPr>
            <a:r>
              <a:rPr lang="en-AU" sz="2800" smtClean="0">
                <a:solidFill>
                  <a:schemeClr val="tx1"/>
                </a:solidFill>
              </a:rPr>
              <a:t>Increase math vocabulary</a:t>
            </a:r>
          </a:p>
          <a:p>
            <a:pPr>
              <a:lnSpc>
                <a:spcPct val="80000"/>
              </a:lnSpc>
            </a:pPr>
            <a:r>
              <a:rPr lang="en-AU" sz="2800" smtClean="0">
                <a:solidFill>
                  <a:schemeClr val="tx1"/>
                </a:solidFill>
              </a:rPr>
              <a:t>Improve comprehension of maths text</a:t>
            </a:r>
          </a:p>
          <a:p>
            <a:pPr>
              <a:lnSpc>
                <a:spcPct val="80000"/>
              </a:lnSpc>
            </a:pPr>
            <a:r>
              <a:rPr lang="en-AU" sz="2800" smtClean="0">
                <a:solidFill>
                  <a:schemeClr val="tx1"/>
                </a:solidFill>
              </a:rPr>
              <a:t>Highlight maths concepts</a:t>
            </a:r>
          </a:p>
          <a:p>
            <a:pPr>
              <a:lnSpc>
                <a:spcPct val="80000"/>
              </a:lnSpc>
            </a:pPr>
            <a:r>
              <a:rPr lang="en-AU" sz="2800" smtClean="0">
                <a:solidFill>
                  <a:schemeClr val="tx1"/>
                </a:solidFill>
              </a:rPr>
              <a:t>When reading aloud, you can stop from time to time and orally complete sentences like these:</a:t>
            </a:r>
          </a:p>
          <a:p>
            <a:pPr>
              <a:lnSpc>
                <a:spcPct val="80000"/>
              </a:lnSpc>
            </a:pPr>
            <a:endParaRPr lang="en-AU" sz="2900" smtClean="0"/>
          </a:p>
        </p:txBody>
      </p:sp>
      <p:sp>
        <p:nvSpPr>
          <p:cNvPr id="15" name="TextBox 14"/>
          <p:cNvSpPr txBox="1"/>
          <p:nvPr/>
        </p:nvSpPr>
        <p:spPr>
          <a:xfrm rot="21155617">
            <a:off x="4429125" y="5164138"/>
            <a:ext cx="3787775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I wonder why...</a:t>
            </a:r>
          </a:p>
          <a:p>
            <a:pPr>
              <a:defRPr/>
            </a:pP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 rot="677030">
            <a:off x="4800600" y="5059363"/>
            <a:ext cx="3429000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I was confused by...</a:t>
            </a:r>
          </a:p>
          <a:p>
            <a:pPr>
              <a:defRPr/>
            </a:pP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 rot="20014365">
            <a:off x="5000625" y="5235575"/>
            <a:ext cx="3001963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So far, I've learned...</a:t>
            </a:r>
          </a:p>
          <a:p>
            <a:pPr>
              <a:defRPr/>
            </a:pPr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4500563" y="5164138"/>
            <a:ext cx="3787775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I just thought of...</a:t>
            </a:r>
          </a:p>
          <a:p>
            <a:pPr>
              <a:defRPr/>
            </a:pPr>
            <a:endParaRPr lang="en-AU" dirty="0"/>
          </a:p>
        </p:txBody>
      </p:sp>
      <p:sp>
        <p:nvSpPr>
          <p:cNvPr id="13" name="TextBox 12"/>
          <p:cNvSpPr txBox="1"/>
          <p:nvPr/>
        </p:nvSpPr>
        <p:spPr>
          <a:xfrm rot="964571">
            <a:off x="4000500" y="5235575"/>
            <a:ext cx="4645025" cy="9794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endParaRPr lang="en-AU" dirty="0"/>
          </a:p>
          <a:p>
            <a:pPr>
              <a:lnSpc>
                <a:spcPct val="80000"/>
              </a:lnSpc>
              <a:defRPr/>
            </a:pPr>
            <a:r>
              <a:rPr lang="en-AU" dirty="0"/>
              <a:t>That is interesting because...</a:t>
            </a:r>
          </a:p>
          <a:p>
            <a:pPr>
              <a:lnSpc>
                <a:spcPct val="80000"/>
              </a:lnSpc>
              <a:defRPr/>
            </a:pP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 rot="20789559">
            <a:off x="3957638" y="5195888"/>
            <a:ext cx="5715000" cy="9794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endParaRPr lang="en-AU" dirty="0"/>
          </a:p>
          <a:p>
            <a:pPr>
              <a:lnSpc>
                <a:spcPct val="80000"/>
              </a:lnSpc>
              <a:defRPr/>
            </a:pPr>
            <a:r>
              <a:rPr lang="en-AU" dirty="0"/>
              <a:t>I think the most important part was...</a:t>
            </a:r>
          </a:p>
          <a:p>
            <a:pPr>
              <a:lnSpc>
                <a:spcPct val="80000"/>
              </a:lnSpc>
              <a:defRPr/>
            </a:pP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4714875" y="5092700"/>
            <a:ext cx="3471863" cy="9302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endParaRPr lang="en-AU" sz="2000" dirty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en-AU" dirty="0">
                <a:solidFill>
                  <a:srgbClr val="000000"/>
                </a:solidFill>
              </a:rPr>
              <a:t>This made me think of...</a:t>
            </a:r>
          </a:p>
          <a:p>
            <a:pPr>
              <a:lnSpc>
                <a:spcPct val="80000"/>
              </a:lnSpc>
              <a:defRPr/>
            </a:pPr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13" y="5378450"/>
            <a:ext cx="6073775" cy="9794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endParaRPr lang="en-AU" dirty="0"/>
          </a:p>
          <a:p>
            <a:pPr>
              <a:lnSpc>
                <a:spcPct val="80000"/>
              </a:lnSpc>
              <a:defRPr/>
            </a:pPr>
            <a:r>
              <a:rPr lang="en-AU" dirty="0"/>
              <a:t>I reread that part because...</a:t>
            </a:r>
          </a:p>
          <a:p>
            <a:pPr>
              <a:lnSpc>
                <a:spcPct val="80000"/>
              </a:lnSpc>
              <a:defRPr/>
            </a:pP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 rot="846907">
            <a:off x="4429125" y="5021263"/>
            <a:ext cx="4002088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I think ___ will happen next.</a:t>
            </a:r>
          </a:p>
          <a:p>
            <a:pPr>
              <a:defRPr/>
            </a:pP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 rot="21009172">
            <a:off x="4556125" y="5272088"/>
            <a:ext cx="3857625" cy="9794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endParaRPr lang="en-AU" dirty="0"/>
          </a:p>
          <a:p>
            <a:pPr>
              <a:lnSpc>
                <a:spcPct val="80000"/>
              </a:lnSpc>
              <a:defRPr/>
            </a:pPr>
            <a:r>
              <a:rPr lang="en-AU" dirty="0"/>
              <a:t>That didn't make sense.</a:t>
            </a:r>
          </a:p>
          <a:p>
            <a:pPr>
              <a:lnSpc>
                <a:spcPct val="80000"/>
              </a:lnSpc>
              <a:defRPr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4" grpId="0" animBg="1"/>
      <p:bldP spid="14" grpId="0" animBg="1"/>
      <p:bldP spid="13" grpId="0" animBg="1"/>
      <p:bldP spid="11" grpId="0" animBg="1"/>
      <p:bldP spid="5" grpId="0" animBg="1"/>
      <p:bldP spid="9" grpId="0" animBg="1"/>
      <p:bldP spid="8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Some stems to support our thoughts</a:t>
            </a:r>
          </a:p>
        </p:txBody>
      </p:sp>
      <p:graphicFrame>
        <p:nvGraphicFramePr>
          <p:cNvPr id="4" name="SmartArt Placeholder 3"/>
          <p:cNvGraphicFramePr>
            <a:graphicFrameLocks noGrp="1"/>
          </p:cNvGraphicFramePr>
          <p:nvPr>
            <p:ph type="dgm" idx="1"/>
          </p:nvPr>
        </p:nvGraphicFramePr>
        <p:xfrm>
          <a:off x="1138238" y="1219200"/>
          <a:ext cx="11053762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Previewing Text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“The title/author/pictures/captions/book design makes me think of…”</a:t>
            </a:r>
          </a:p>
          <a:p>
            <a:r>
              <a:rPr lang="en-AU" smtClean="0"/>
              <a:t>“The title makes me think that this is going to be about a ________”</a:t>
            </a:r>
          </a:p>
          <a:p>
            <a:r>
              <a:rPr lang="en-AU" smtClean="0"/>
              <a:t>“The comments on the back cover lead me to believe that…”</a:t>
            </a:r>
          </a:p>
          <a:p>
            <a:r>
              <a:rPr lang="en-AU" smtClean="0"/>
              <a:t>“The photographs/headings/subheadings make me think that…”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Predicting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“I’m guessing that _______ will happen next.”</a:t>
            </a:r>
          </a:p>
          <a:p>
            <a:r>
              <a:rPr lang="en-AU" smtClean="0"/>
              <a:t>“I bet that …”</a:t>
            </a:r>
          </a:p>
          <a:p>
            <a:r>
              <a:rPr lang="en-AU" smtClean="0"/>
              <a:t>“I wonder if…”</a:t>
            </a:r>
          </a:p>
          <a:p>
            <a:r>
              <a:rPr lang="en-AU" smtClean="0"/>
              <a:t>“I imagine the author believes…”</a:t>
            </a:r>
          </a:p>
          <a:p>
            <a:r>
              <a:rPr lang="en-AU" smtClean="0"/>
              <a:t>“This reminds me of…”</a:t>
            </a:r>
          </a:p>
          <a:p>
            <a:r>
              <a:rPr lang="en-AU" smtClean="0"/>
              <a:t>“This could help me with…”</a:t>
            </a:r>
          </a:p>
          <a:p>
            <a:r>
              <a:rPr lang="en-AU" smtClean="0"/>
              <a:t>“Since this happened _____, then, I bet the next thing that is going to happen is…”</a:t>
            </a:r>
          </a:p>
          <a:p>
            <a:r>
              <a:rPr lang="en-AU" smtClean="0"/>
              <a:t>“This is like…”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Monitoring Comprehension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“This is not making sense because…”</a:t>
            </a:r>
          </a:p>
          <a:p>
            <a:r>
              <a:rPr lang="en-AU" smtClean="0"/>
              <a:t>“This  connects to what I already know because…”</a:t>
            </a:r>
          </a:p>
          <a:p>
            <a:r>
              <a:rPr lang="en-AU" smtClean="0"/>
              <a:t>“Now I understand ______”</a:t>
            </a:r>
          </a:p>
          <a:p>
            <a:r>
              <a:rPr lang="en-AU" smtClean="0"/>
              <a:t>“This makes sense now because…”</a:t>
            </a:r>
          </a:p>
          <a:p>
            <a:r>
              <a:rPr lang="en-AU" smtClean="0"/>
              <a:t>“No, I think it means….”</a:t>
            </a:r>
          </a:p>
          <a:p>
            <a:r>
              <a:rPr lang="en-AU" smtClean="0"/>
              <a:t>“This part is really saying”</a:t>
            </a:r>
          </a:p>
          <a:p>
            <a:r>
              <a:rPr lang="en-AU" smtClean="0"/>
              <a:t>“At first I thought ______, but now I think…”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Making Connections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“This reminds me of…”</a:t>
            </a:r>
          </a:p>
          <a:p>
            <a:r>
              <a:rPr lang="en-AU" smtClean="0"/>
              <a:t>“This part is like…”</a:t>
            </a:r>
          </a:p>
          <a:p>
            <a:r>
              <a:rPr lang="en-AU" smtClean="0"/>
              <a:t>“This character is like _______ because…”</a:t>
            </a:r>
          </a:p>
          <a:p>
            <a:r>
              <a:rPr lang="en-AU" smtClean="0"/>
              <a:t>“This is similar to …”</a:t>
            </a:r>
          </a:p>
          <a:p>
            <a:r>
              <a:rPr lang="en-AU" smtClean="0"/>
              <a:t>“This character makes me think of…”</a:t>
            </a:r>
          </a:p>
          <a:p>
            <a:r>
              <a:rPr lang="en-AU" smtClean="0"/>
              <a:t>“The setting reminds me of…”</a:t>
            </a:r>
          </a:p>
          <a:p>
            <a:r>
              <a:rPr lang="en-AU" smtClean="0"/>
              <a:t>“This is helping me with/to think about…”</a:t>
            </a:r>
          </a:p>
          <a:p>
            <a:r>
              <a:rPr lang="en-AU" smtClean="0"/>
              <a:t>“Something like this happened to me.”</a:t>
            </a:r>
          </a:p>
          <a:p>
            <a:endParaRPr lang="en-AU" smtClean="0"/>
          </a:p>
          <a:p>
            <a:endParaRPr lang="en-AU" smtClean="0"/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Thinking Aloud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“This is powerful because…”</a:t>
            </a:r>
          </a:p>
          <a:p>
            <a:r>
              <a:rPr lang="en-AU" smtClean="0"/>
              <a:t>“This is hard because…”</a:t>
            </a:r>
          </a:p>
          <a:p>
            <a:r>
              <a:rPr lang="en-AU" smtClean="0"/>
              <a:t>“This is confusing…”</a:t>
            </a:r>
          </a:p>
          <a:p>
            <a:r>
              <a:rPr lang="en-AU" smtClean="0"/>
              <a:t>“This is contrary to my understanding of…..”</a:t>
            </a:r>
          </a:p>
          <a:p>
            <a:r>
              <a:rPr lang="en-AU" smtClean="0"/>
              <a:t> “I like the part where…”</a:t>
            </a:r>
          </a:p>
          <a:p>
            <a:r>
              <a:rPr lang="en-AU" smtClean="0"/>
              <a:t>“This reinforces …..…”</a:t>
            </a:r>
          </a:p>
          <a:p>
            <a:r>
              <a:rPr lang="en-AU" smtClean="0"/>
              <a:t>“My favourite part is…”</a:t>
            </a:r>
          </a:p>
          <a:p>
            <a:r>
              <a:rPr lang="en-AU" smtClean="0"/>
              <a:t>“I think that…”</a:t>
            </a:r>
          </a:p>
          <a:p>
            <a:r>
              <a:rPr lang="en-AU" smtClean="0"/>
              <a:t>“When the author said…. I felt…..”</a:t>
            </a:r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 txBox="1">
            <a:spLocks/>
          </p:cNvSpPr>
          <p:nvPr/>
        </p:nvSpPr>
        <p:spPr bwMode="auto">
          <a:xfrm>
            <a:off x="1138238" y="381000"/>
            <a:ext cx="11053762" cy="8382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algn="ctr" defTabSz="1300163"/>
            <a:r>
              <a:rPr lang="en-US" sz="4300" b="1">
                <a:solidFill>
                  <a:srgbClr val="FFFFFF"/>
                </a:solidFill>
              </a:rPr>
              <a:t>LITERACY ELEMENTS</a:t>
            </a:r>
          </a:p>
        </p:txBody>
      </p:sp>
      <p:sp>
        <p:nvSpPr>
          <p:cNvPr id="22530" name="Content Placeholder 2"/>
          <p:cNvSpPr txBox="1">
            <a:spLocks/>
          </p:cNvSpPr>
          <p:nvPr/>
        </p:nvSpPr>
        <p:spPr bwMode="auto">
          <a:xfrm>
            <a:off x="100013" y="1677988"/>
            <a:ext cx="55626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FB7826"/>
                </a:solidFill>
              </a:rPr>
              <a:t>Read Aloud</a:t>
            </a:r>
          </a:p>
          <a:p>
            <a:pPr marL="487363" indent="-487363" defTabSz="1300163">
              <a:spcBef>
                <a:spcPct val="20000"/>
              </a:spcBef>
            </a:pPr>
            <a:r>
              <a:rPr lang="en-AU" sz="3700">
                <a:solidFill>
                  <a:srgbClr val="4B4B4B"/>
                </a:solidFill>
              </a:rPr>
              <a:t>	</a:t>
            </a: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Shared Reading</a:t>
            </a:r>
          </a:p>
          <a:p>
            <a:pPr marL="487363" indent="-487363" defTabSz="1300163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Guided Reading</a:t>
            </a:r>
          </a:p>
          <a:p>
            <a:pPr marL="487363" indent="-487363" defTabSz="1300163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Independent Reading</a:t>
            </a: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endParaRPr lang="en-US" sz="2800">
              <a:solidFill>
                <a:srgbClr val="4B4B4B"/>
              </a:solidFill>
            </a:endParaRPr>
          </a:p>
        </p:txBody>
      </p:sp>
      <p:sp>
        <p:nvSpPr>
          <p:cNvPr id="22531" name="Up-Down Arrow 4"/>
          <p:cNvSpPr>
            <a:spLocks noChangeArrowheads="1"/>
          </p:cNvSpPr>
          <p:nvPr/>
        </p:nvSpPr>
        <p:spPr bwMode="auto">
          <a:xfrm>
            <a:off x="5357813" y="1373188"/>
            <a:ext cx="2743200" cy="5943600"/>
          </a:xfrm>
          <a:prstGeom prst="upDownArrow">
            <a:avLst>
              <a:gd name="adj1" fmla="val 50000"/>
              <a:gd name="adj2" fmla="val 50004"/>
            </a:avLst>
          </a:prstGeom>
          <a:solidFill>
            <a:srgbClr val="FF6600">
              <a:alpha val="8901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1400" b="1">
                <a:solidFill>
                  <a:srgbClr val="FFFFFF"/>
                </a:solidFill>
              </a:rPr>
              <a:t>SPEAKING &amp; LISTENING</a:t>
            </a: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endParaRPr lang="en-US" sz="1400">
              <a:solidFill>
                <a:srgbClr val="FFFFFF"/>
              </a:solidFill>
            </a:endParaRPr>
          </a:p>
          <a:p>
            <a:pPr algn="ctr" eaLnBrk="0" hangingPunct="0"/>
            <a:r>
              <a:rPr lang="en-US" sz="1300" b="1">
                <a:solidFill>
                  <a:srgbClr val="FFFFFF"/>
                </a:solidFill>
              </a:rPr>
              <a:t>OBSERVATION</a:t>
            </a:r>
          </a:p>
          <a:p>
            <a:pPr algn="ctr" eaLnBrk="0" hangingPunct="0"/>
            <a:r>
              <a:rPr lang="en-US" sz="1300" b="1">
                <a:solidFill>
                  <a:srgbClr val="FFFFFF"/>
                </a:solidFill>
              </a:rPr>
              <a:t>&amp;</a:t>
            </a:r>
          </a:p>
          <a:p>
            <a:pPr algn="ctr" eaLnBrk="0" hangingPunct="0"/>
            <a:r>
              <a:rPr lang="en-US" sz="1300" b="1">
                <a:solidFill>
                  <a:srgbClr val="FFFFFF"/>
                </a:solidFill>
              </a:rPr>
              <a:t>ASSESSMENT</a:t>
            </a:r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  <a:p>
            <a:pPr algn="ctr" eaLnBrk="0" hangingPunct="0"/>
            <a:endParaRPr lang="en-US" sz="1400"/>
          </a:p>
        </p:txBody>
      </p:sp>
      <p:sp>
        <p:nvSpPr>
          <p:cNvPr id="22532" name="Content Placeholder 3"/>
          <p:cNvSpPr txBox="1">
            <a:spLocks/>
          </p:cNvSpPr>
          <p:nvPr/>
        </p:nvSpPr>
        <p:spPr bwMode="auto">
          <a:xfrm>
            <a:off x="7907338" y="1677988"/>
            <a:ext cx="50958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55" tIns="65028" rIns="130055" bIns="65028"/>
          <a:lstStyle/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Write Aloud</a:t>
            </a:r>
          </a:p>
          <a:p>
            <a:pPr marL="487363" indent="-487363" defTabSz="1300163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Shared Writing</a:t>
            </a:r>
          </a:p>
          <a:p>
            <a:pPr marL="487363" indent="-487363" defTabSz="1300163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Guided Writing</a:t>
            </a:r>
          </a:p>
          <a:p>
            <a:pPr marL="487363" indent="-487363" defTabSz="1300163">
              <a:spcBef>
                <a:spcPct val="20000"/>
              </a:spcBef>
            </a:pPr>
            <a:endParaRPr lang="en-AU" sz="3700">
              <a:solidFill>
                <a:srgbClr val="4B4B4B"/>
              </a:solidFill>
            </a:endParaRP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r>
              <a:rPr lang="en-AU" sz="3700">
                <a:solidFill>
                  <a:srgbClr val="4B4B4B"/>
                </a:solidFill>
              </a:rPr>
              <a:t>Independent Writing</a:t>
            </a:r>
          </a:p>
          <a:p>
            <a:pPr marL="487363" indent="-487363" defTabSz="1300163">
              <a:spcBef>
                <a:spcPct val="20000"/>
              </a:spcBef>
              <a:buFontTx/>
              <a:buChar char="•"/>
            </a:pPr>
            <a:endParaRPr lang="en-US" sz="280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Parents / Community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smtClean="0"/>
          </a:p>
          <a:p>
            <a:endParaRPr lang="en-AU" smtClean="0"/>
          </a:p>
          <a:p>
            <a:r>
              <a:rPr lang="en-AU" smtClean="0"/>
              <a:t>The power of reading to children</a:t>
            </a:r>
          </a:p>
          <a:p>
            <a:pPr>
              <a:buFontTx/>
              <a:buNone/>
            </a:pPr>
            <a:r>
              <a:rPr lang="en-AU" smtClean="0"/>
              <a:t>				Ref Risdon Prison</a:t>
            </a:r>
          </a:p>
          <a:p>
            <a:pPr>
              <a:buFontTx/>
              <a:buNone/>
            </a:pPr>
            <a:r>
              <a:rPr lang="en-AU" smtClean="0"/>
              <a:t>How does your school link with parents and the community???</a:t>
            </a:r>
          </a:p>
          <a:p>
            <a:pPr>
              <a:buFontTx/>
              <a:buNone/>
            </a:pPr>
            <a:r>
              <a:rPr lang="en-AU" smtClean="0"/>
              <a:t>Share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Resources and References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2000" smtClean="0"/>
              <a:t>The Elementary Science Integration Projects (ESIP) promote connections between language arts instruction and inquiry-based science in grades K-8. Project activities </a:t>
            </a:r>
            <a:endParaRPr lang="en-AU" sz="2000" smtClean="0">
              <a:hlinkClick r:id="rId2"/>
            </a:endParaRPr>
          </a:p>
          <a:p>
            <a:pPr>
              <a:buFontTx/>
              <a:buNone/>
            </a:pPr>
            <a:r>
              <a:rPr lang="en-AU" sz="2000" smtClean="0">
                <a:hlinkClick r:id="rId2"/>
              </a:rPr>
              <a:t>http://www.esiponline.org/classroom/foundations/reading/readalouds.html</a:t>
            </a:r>
            <a:endParaRPr lang="en-AU" sz="2000" smtClean="0"/>
          </a:p>
          <a:p>
            <a:pPr>
              <a:buFontTx/>
              <a:buNone/>
            </a:pPr>
            <a:endParaRPr lang="en-AU" sz="2000" smtClean="0"/>
          </a:p>
          <a:p>
            <a:pPr>
              <a:buFontTx/>
              <a:buNone/>
            </a:pPr>
            <a:r>
              <a:rPr lang="en-AU" sz="2000" smtClean="0"/>
              <a:t>TeacherVision</a:t>
            </a:r>
            <a:r>
              <a:rPr lang="en-AU" sz="2000" baseline="30000" smtClean="0"/>
              <a:t>®</a:t>
            </a:r>
            <a:r>
              <a:rPr lang="en-AU" sz="2000" smtClean="0"/>
              <a:t> is dedicated to helping teachers save time. Find 20,000 pages of classroom-ready lesson plans, printables, and resources. This section is on read aloud:</a:t>
            </a:r>
          </a:p>
          <a:p>
            <a:r>
              <a:rPr lang="en-AU" sz="2000" smtClean="0">
                <a:hlinkClick r:id="rId3"/>
              </a:rPr>
              <a:t>http://www.teachervision.fen.com/skill-builder/problem-solving/48546.html</a:t>
            </a:r>
            <a:endParaRPr lang="en-AU" sz="2000" smtClean="0"/>
          </a:p>
          <a:p>
            <a:r>
              <a:rPr lang="en-AU" sz="2000" b="1" smtClean="0"/>
              <a:t>The Screen Actors Guild hosts Storyline Online, chock-full of video read alouds. </a:t>
            </a:r>
            <a:r>
              <a:rPr lang="en-AU" sz="2000" smtClean="0"/>
              <a:t>  Well-known actors read children's books, and the videos are optimized to play at almost any bandwidth (even dial-up).  - there are many current and diverse new titles here:</a:t>
            </a:r>
          </a:p>
          <a:p>
            <a:pPr>
              <a:buFontTx/>
              <a:buNone/>
            </a:pPr>
            <a:r>
              <a:rPr lang="en-AU" sz="2000" smtClean="0">
                <a:hlinkClick r:id="rId4"/>
              </a:rPr>
              <a:t>	</a:t>
            </a:r>
            <a:r>
              <a:rPr lang="en-AU" sz="2000" u="sng" smtClean="0">
                <a:hlinkClick r:id="rId4"/>
              </a:rPr>
              <a:t>http://www.storylineonline.net/</a:t>
            </a:r>
            <a:endParaRPr lang="en-AU" sz="2000" smtClean="0"/>
          </a:p>
          <a:p>
            <a:r>
              <a:rPr lang="en-AU" sz="2000" b="1" smtClean="0"/>
              <a:t>Jim Trelease </a:t>
            </a:r>
            <a:r>
              <a:rPr lang="en-AU" sz="2000" smtClean="0"/>
              <a:t>shares advice on </a:t>
            </a:r>
            <a:r>
              <a:rPr lang="en-AU" sz="2000" b="1" smtClean="0"/>
              <a:t>how to read a book you don't want to read</a:t>
            </a:r>
            <a:r>
              <a:rPr lang="en-AU" sz="2000" smtClean="0"/>
              <a:t> in this nine-minute </a:t>
            </a:r>
            <a:r>
              <a:rPr lang="en-AU" sz="2000" b="1" smtClean="0"/>
              <a:t>video</a:t>
            </a:r>
            <a:r>
              <a:rPr lang="en-AU" sz="2000" smtClean="0"/>
              <a:t> for </a:t>
            </a:r>
            <a:r>
              <a:rPr lang="en-AU" sz="2000" b="1" smtClean="0"/>
              <a:t>reluctant readers of any age</a:t>
            </a:r>
            <a:r>
              <a:rPr lang="en-AU" sz="2000" smtClean="0"/>
              <a:t>.  This link also includes a summary of the video for dial-up users: </a:t>
            </a:r>
          </a:p>
          <a:p>
            <a:pPr>
              <a:buFontTx/>
              <a:buNone/>
            </a:pPr>
            <a:r>
              <a:rPr lang="en-AU" sz="2000" smtClean="0">
                <a:hlinkClick r:id="rId5"/>
              </a:rPr>
              <a:t>	</a:t>
            </a:r>
            <a:r>
              <a:rPr lang="en-AU" sz="2000" u="sng" smtClean="0">
                <a:hlinkClick r:id="rId5"/>
              </a:rPr>
              <a:t>http://www.trelease-on-reading.com/tree-book-video.html </a:t>
            </a:r>
            <a:endParaRPr lang="en-AU" sz="2000" smtClean="0"/>
          </a:p>
          <a:p>
            <a:r>
              <a:rPr lang="en-AU" sz="2000" smtClean="0"/>
              <a:t>Irene C. Fountas &amp; Gay Su Pinnell </a:t>
            </a:r>
            <a:r>
              <a:rPr lang="en-AU" sz="2000" i="1" smtClean="0"/>
              <a:t>Teaching for Comprehending and fluency </a:t>
            </a:r>
          </a:p>
          <a:p>
            <a:r>
              <a:rPr lang="en-AU" sz="2000" smtClean="0"/>
              <a:t>Harvey Stephanie &amp; Goudvis Anne, 2007, </a:t>
            </a:r>
            <a:r>
              <a:rPr lang="en-AU" sz="2000" i="1" smtClean="0"/>
              <a:t>Strategies That Work: Teaching comprehension for understanding </a:t>
            </a:r>
          </a:p>
          <a:p>
            <a:endParaRPr lang="en-AU" sz="2000" smtClean="0"/>
          </a:p>
          <a:p>
            <a:endParaRPr lang="en-AU" sz="2000" smtClean="0"/>
          </a:p>
          <a:p>
            <a:endParaRPr lang="en-A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Planning for Read Aloud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AU" smtClean="0"/>
          </a:p>
          <a:p>
            <a:r>
              <a:rPr lang="en-AU" smtClean="0"/>
              <a:t>What do you need to ensure that powerful Read Aloud happens in all classrooms?</a:t>
            </a:r>
          </a:p>
          <a:p>
            <a:endParaRPr lang="en-AU" smtClean="0"/>
          </a:p>
          <a:p>
            <a:endParaRPr lang="en-AU" smtClean="0"/>
          </a:p>
          <a:p>
            <a:r>
              <a:rPr lang="en-AU" smtClean="0"/>
              <a:t>Share at tables</a:t>
            </a:r>
            <a:br>
              <a:rPr lang="en-AU" smtClean="0"/>
            </a:br>
            <a:endParaRPr lang="en-AU" smtClean="0"/>
          </a:p>
          <a:p>
            <a:endParaRPr lang="en-AU" smtClean="0"/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Number Placeholder 5"/>
          <p:cNvSpPr txBox="1">
            <a:spLocks/>
          </p:cNvSpPr>
          <p:nvPr/>
        </p:nvSpPr>
        <p:spPr bwMode="auto">
          <a:xfrm>
            <a:off x="10466388" y="6097588"/>
            <a:ext cx="5746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046336F-3C0B-4618-8261-712EE55DC2BB}" type="slidenum">
              <a:rPr lang="en-AU" sz="900"/>
              <a:pPr algn="r"/>
              <a:t>4</a:t>
            </a:fld>
            <a:endParaRPr lang="en-AU" sz="900"/>
          </a:p>
        </p:txBody>
      </p:sp>
      <p:sp>
        <p:nvSpPr>
          <p:cNvPr id="24578" name="Rectangle 2"/>
          <p:cNvSpPr txBox="1">
            <a:spLocks noChangeArrowheads="1"/>
          </p:cNvSpPr>
          <p:nvPr/>
        </p:nvSpPr>
        <p:spPr bwMode="auto">
          <a:xfrm>
            <a:off x="862013" y="382588"/>
            <a:ext cx="11277600" cy="1143000"/>
          </a:xfrm>
          <a:prstGeom prst="rect">
            <a:avLst/>
          </a:prstGeom>
          <a:solidFill>
            <a:srgbClr val="FB782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300" b="1">
                <a:solidFill>
                  <a:srgbClr val="FFFFFF"/>
                </a:solidFill>
              </a:rPr>
              <a:t>GRADUAL RELEASE OF RESPONSIBILITY</a:t>
            </a:r>
          </a:p>
        </p:txBody>
      </p:sp>
      <p:sp>
        <p:nvSpPr>
          <p:cNvPr id="24579" name="Text Box 39"/>
          <p:cNvSpPr txBox="1">
            <a:spLocks noChangeArrowheads="1"/>
          </p:cNvSpPr>
          <p:nvPr/>
        </p:nvSpPr>
        <p:spPr bwMode="auto">
          <a:xfrm>
            <a:off x="2614613" y="3602038"/>
            <a:ext cx="1676400" cy="2362200"/>
          </a:xfrm>
          <a:prstGeom prst="rect">
            <a:avLst/>
          </a:prstGeom>
          <a:solidFill>
            <a:srgbClr val="FB782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700" b="1"/>
              <a:t>MODELLING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100" b="1"/>
              <a:t>The teacher demonstrates and explains the literacy focus being taught. This is achieved by thinking aloud the mental processes and modelling the reading, writing, speaking and listening</a:t>
            </a:r>
          </a:p>
        </p:txBody>
      </p:sp>
      <p:sp>
        <p:nvSpPr>
          <p:cNvPr id="24580" name="Text Box 41"/>
          <p:cNvSpPr txBox="1">
            <a:spLocks noChangeArrowheads="1"/>
          </p:cNvSpPr>
          <p:nvPr/>
        </p:nvSpPr>
        <p:spPr bwMode="auto">
          <a:xfrm>
            <a:off x="2614613" y="6269038"/>
            <a:ext cx="1676400" cy="1079500"/>
          </a:xfrm>
          <a:prstGeom prst="rect">
            <a:avLst/>
          </a:prstGeom>
          <a:solidFill>
            <a:srgbClr val="FB782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100" b="1"/>
              <a:t>The student participates by actively attending to the demonstrations</a:t>
            </a:r>
          </a:p>
        </p:txBody>
      </p:sp>
      <p:sp>
        <p:nvSpPr>
          <p:cNvPr id="24581" name="Text Box 44"/>
          <p:cNvSpPr txBox="1">
            <a:spLocks noChangeArrowheads="1"/>
          </p:cNvSpPr>
          <p:nvPr/>
        </p:nvSpPr>
        <p:spPr bwMode="auto">
          <a:xfrm>
            <a:off x="4824413" y="3602038"/>
            <a:ext cx="1676400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700" b="1"/>
              <a:t>SHARING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100" b="1"/>
              <a:t>The teacher continues to demonstrate the literacy focus, encouraging students to contribute ideas and information</a:t>
            </a:r>
          </a:p>
        </p:txBody>
      </p:sp>
      <p:sp>
        <p:nvSpPr>
          <p:cNvPr id="24582" name="Text Box 45"/>
          <p:cNvSpPr txBox="1">
            <a:spLocks noChangeArrowheads="1"/>
          </p:cNvSpPr>
          <p:nvPr/>
        </p:nvSpPr>
        <p:spPr bwMode="auto">
          <a:xfrm>
            <a:off x="4824413" y="5888038"/>
            <a:ext cx="1676400" cy="14398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100" b="1"/>
              <a:t>Students contribute ideas and begin to practise the use of the literacy focus in whole class situations</a:t>
            </a:r>
          </a:p>
        </p:txBody>
      </p:sp>
      <p:sp>
        <p:nvSpPr>
          <p:cNvPr id="24583" name="Text Box 46"/>
          <p:cNvSpPr txBox="1">
            <a:spLocks noChangeArrowheads="1"/>
          </p:cNvSpPr>
          <p:nvPr/>
        </p:nvSpPr>
        <p:spPr bwMode="auto">
          <a:xfrm>
            <a:off x="7110413" y="3602038"/>
            <a:ext cx="1676400" cy="14398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700" b="1"/>
              <a:t>GUIDING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100" b="1"/>
              <a:t>The teacher provides scaffolds for students to use the literacy focus. Teacher provides feedback</a:t>
            </a:r>
            <a:endParaRPr lang="en-US" sz="1100"/>
          </a:p>
        </p:txBody>
      </p:sp>
      <p:sp>
        <p:nvSpPr>
          <p:cNvPr id="24584" name="Text Box 47"/>
          <p:cNvSpPr txBox="1">
            <a:spLocks noChangeArrowheads="1"/>
          </p:cNvSpPr>
          <p:nvPr/>
        </p:nvSpPr>
        <p:spPr bwMode="auto">
          <a:xfrm>
            <a:off x="7110413" y="5583238"/>
            <a:ext cx="1676400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100" b="1"/>
              <a:t>Students work with help from the teacher and peers to practise the use of the literacy focus</a:t>
            </a:r>
            <a:endParaRPr lang="en-US"/>
          </a:p>
        </p:txBody>
      </p:sp>
      <p:sp>
        <p:nvSpPr>
          <p:cNvPr id="24585" name="Text Box 49"/>
          <p:cNvSpPr txBox="1">
            <a:spLocks noChangeArrowheads="1"/>
          </p:cNvSpPr>
          <p:nvPr/>
        </p:nvSpPr>
        <p:spPr bwMode="auto">
          <a:xfrm>
            <a:off x="9396413" y="3602038"/>
            <a:ext cx="1676400" cy="1079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700" b="1"/>
              <a:t>APPLYING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100" b="1"/>
              <a:t>The teacher offers support and encouragement when necessary</a:t>
            </a:r>
          </a:p>
        </p:txBody>
      </p:sp>
      <p:sp>
        <p:nvSpPr>
          <p:cNvPr id="24586" name="Text Box 50"/>
          <p:cNvSpPr txBox="1">
            <a:spLocks noChangeArrowheads="1"/>
          </p:cNvSpPr>
          <p:nvPr/>
        </p:nvSpPr>
        <p:spPr bwMode="auto">
          <a:xfrm>
            <a:off x="9396413" y="5202238"/>
            <a:ext cx="1676400" cy="2159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r>
              <a:rPr lang="en-US" sz="1100" b="1"/>
              <a:t>The student works independently to apply the use of literacy focus</a:t>
            </a:r>
            <a:endParaRPr lang="en-US" sz="1100"/>
          </a:p>
        </p:txBody>
      </p:sp>
      <p:sp>
        <p:nvSpPr>
          <p:cNvPr id="24587" name="Text Box 53"/>
          <p:cNvSpPr txBox="1">
            <a:spLocks noChangeArrowheads="1"/>
          </p:cNvSpPr>
          <p:nvPr/>
        </p:nvSpPr>
        <p:spPr bwMode="auto">
          <a:xfrm>
            <a:off x="1471613" y="2744788"/>
            <a:ext cx="866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000" b="1"/>
              <a:t>Role of the teacher</a:t>
            </a:r>
          </a:p>
        </p:txBody>
      </p:sp>
      <p:sp>
        <p:nvSpPr>
          <p:cNvPr id="24588" name="Text Box 55"/>
          <p:cNvSpPr txBox="1">
            <a:spLocks noChangeArrowheads="1"/>
          </p:cNvSpPr>
          <p:nvPr/>
        </p:nvSpPr>
        <p:spPr bwMode="auto">
          <a:xfrm>
            <a:off x="1471613" y="7545388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000" b="1"/>
              <a:t>Role of the student</a:t>
            </a:r>
          </a:p>
        </p:txBody>
      </p:sp>
      <p:sp>
        <p:nvSpPr>
          <p:cNvPr id="24589" name="Text Box 59"/>
          <p:cNvSpPr txBox="1">
            <a:spLocks noChangeArrowheads="1"/>
          </p:cNvSpPr>
          <p:nvPr/>
        </p:nvSpPr>
        <p:spPr bwMode="auto">
          <a:xfrm>
            <a:off x="7999413" y="7469188"/>
            <a:ext cx="3457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AU" sz="900" b="1"/>
              <a:t>Pearson &amp; Gallagher</a:t>
            </a:r>
          </a:p>
        </p:txBody>
      </p:sp>
      <p:sp>
        <p:nvSpPr>
          <p:cNvPr id="24590" name="Text Box 63"/>
          <p:cNvSpPr txBox="1">
            <a:spLocks noChangeArrowheads="1"/>
          </p:cNvSpPr>
          <p:nvPr/>
        </p:nvSpPr>
        <p:spPr bwMode="auto">
          <a:xfrm rot="-5400000">
            <a:off x="-37305" y="5320506"/>
            <a:ext cx="3744912" cy="269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sz="1100" b="1"/>
              <a:t>DEGREE OF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3" y="992188"/>
            <a:ext cx="11087100" cy="7847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Activity - Anticipation Guide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An Agreed Understanding of Read Aloud</a:t>
            </a:r>
          </a:p>
        </p:txBody>
      </p:sp>
      <p:sp>
        <p:nvSpPr>
          <p:cNvPr id="2765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grpSp>
        <p:nvGrpSpPr>
          <p:cNvPr id="27651" name="Group 4"/>
          <p:cNvGrpSpPr>
            <a:grpSpLocks/>
          </p:cNvGrpSpPr>
          <p:nvPr/>
        </p:nvGrpSpPr>
        <p:grpSpPr bwMode="auto">
          <a:xfrm>
            <a:off x="1714500" y="1306513"/>
            <a:ext cx="10002838" cy="6215062"/>
            <a:chOff x="1566" y="3102"/>
            <a:chExt cx="11007" cy="7118"/>
          </a:xfrm>
        </p:grpSpPr>
        <p:grpSp>
          <p:nvGrpSpPr>
            <p:cNvPr id="27652" name="Group 5"/>
            <p:cNvGrpSpPr>
              <a:grpSpLocks/>
            </p:cNvGrpSpPr>
            <p:nvPr/>
          </p:nvGrpSpPr>
          <p:grpSpPr bwMode="auto">
            <a:xfrm>
              <a:off x="1660" y="4000"/>
              <a:ext cx="3549" cy="2065"/>
              <a:chOff x="1660" y="4000"/>
              <a:chExt cx="3549" cy="2065"/>
            </a:xfrm>
          </p:grpSpPr>
          <p:sp>
            <p:nvSpPr>
              <p:cNvPr id="27664" name="Rectangle 6"/>
              <p:cNvSpPr>
                <a:spLocks noChangeArrowheads="1"/>
              </p:cNvSpPr>
              <p:nvPr/>
            </p:nvSpPr>
            <p:spPr bwMode="auto">
              <a:xfrm>
                <a:off x="1660" y="4506"/>
                <a:ext cx="1445" cy="1052"/>
              </a:xfrm>
              <a:prstGeom prst="rect">
                <a:avLst/>
              </a:prstGeom>
              <a:gradFill rotWithShape="0">
                <a:gsLst>
                  <a:gs pos="0">
                    <a:srgbClr val="431D60"/>
                  </a:gs>
                  <a:gs pos="100000">
                    <a:srgbClr val="7030A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5" name="AutoShape 7"/>
              <p:cNvSpPr>
                <a:spLocks noChangeArrowheads="1"/>
              </p:cNvSpPr>
              <p:nvPr/>
            </p:nvSpPr>
            <p:spPr bwMode="auto">
              <a:xfrm>
                <a:off x="3105" y="4000"/>
                <a:ext cx="2104" cy="2065"/>
              </a:xfrm>
              <a:prstGeom prst="rightArrow">
                <a:avLst>
                  <a:gd name="adj1" fmla="val 50000"/>
                  <a:gd name="adj2" fmla="val 25472"/>
                </a:avLst>
              </a:prstGeom>
              <a:gradFill rotWithShape="0">
                <a:gsLst>
                  <a:gs pos="0">
                    <a:srgbClr val="7030A0"/>
                  </a:gs>
                  <a:gs pos="100000">
                    <a:srgbClr val="E2D6EC"/>
                  </a:gs>
                </a:gsLst>
                <a:lin ang="18900000" scaled="1"/>
              </a:gradFill>
              <a:ln w="9525">
                <a:solidFill>
                  <a:srgbClr val="000000"/>
                </a:solidFill>
                <a:prstDash val="lg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653" name="Text Box 8"/>
            <p:cNvSpPr txBox="1">
              <a:spLocks noChangeArrowheads="1"/>
            </p:cNvSpPr>
            <p:nvPr/>
          </p:nvSpPr>
          <p:spPr bwMode="auto">
            <a:xfrm>
              <a:off x="1566" y="3102"/>
              <a:ext cx="10395" cy="9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AU" sz="1800" b="1">
                  <a:latin typeface="Calibri" pitchFamily="34" charset="0"/>
                </a:rPr>
                <a:t>Birth 	4mths		School 		8yrs</a:t>
              </a:r>
              <a:r>
                <a:rPr lang="en-AU" sz="1800">
                  <a:latin typeface="Times New Roman" pitchFamily="18" charset="0"/>
                </a:rPr>
                <a:t>	</a:t>
              </a:r>
              <a:r>
                <a:rPr lang="en-AU" sz="1800">
                  <a:latin typeface="Calibri" pitchFamily="34" charset="0"/>
                </a:rPr>
                <a:t>                                  </a:t>
              </a:r>
              <a:r>
                <a:rPr lang="en-AU" sz="1800" b="1">
                  <a:latin typeface="Calibri" pitchFamily="34" charset="0"/>
                </a:rPr>
                <a:t>16yrs</a:t>
              </a:r>
              <a:r>
                <a:rPr lang="en-AU" sz="1800">
                  <a:latin typeface="Times New Roman" pitchFamily="18" charset="0"/>
                </a:rPr>
                <a:t>	</a:t>
              </a:r>
              <a:endParaRPr lang="en-US"/>
            </a:p>
          </p:txBody>
        </p:sp>
        <p:grpSp>
          <p:nvGrpSpPr>
            <p:cNvPr id="27654" name="Group 10"/>
            <p:cNvGrpSpPr>
              <a:grpSpLocks/>
            </p:cNvGrpSpPr>
            <p:nvPr/>
          </p:nvGrpSpPr>
          <p:grpSpPr bwMode="auto">
            <a:xfrm>
              <a:off x="3105" y="6045"/>
              <a:ext cx="8030" cy="2355"/>
              <a:chOff x="3105" y="6045"/>
              <a:chExt cx="8030" cy="2355"/>
            </a:xfrm>
          </p:grpSpPr>
          <p:sp>
            <p:nvSpPr>
              <p:cNvPr id="27661" name="Rectangle 11"/>
              <p:cNvSpPr>
                <a:spLocks noChangeArrowheads="1"/>
              </p:cNvSpPr>
              <p:nvPr/>
            </p:nvSpPr>
            <p:spPr bwMode="auto">
              <a:xfrm>
                <a:off x="3105" y="6639"/>
                <a:ext cx="2140" cy="1200"/>
              </a:xfrm>
              <a:prstGeom prst="rect">
                <a:avLst/>
              </a:prstGeom>
              <a:gradFill rotWithShape="1">
                <a:gsLst>
                  <a:gs pos="0">
                    <a:srgbClr val="FFFFC8"/>
                  </a:gs>
                  <a:gs pos="100000">
                    <a:srgbClr val="FFFF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prstDash val="lgDashDot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2" name="Rectangle 12"/>
              <p:cNvSpPr>
                <a:spLocks noChangeArrowheads="1"/>
              </p:cNvSpPr>
              <p:nvPr/>
            </p:nvSpPr>
            <p:spPr bwMode="auto">
              <a:xfrm>
                <a:off x="5245" y="6639"/>
                <a:ext cx="2744" cy="120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3" name="AutoShape 13"/>
              <p:cNvSpPr>
                <a:spLocks noChangeArrowheads="1"/>
              </p:cNvSpPr>
              <p:nvPr/>
            </p:nvSpPr>
            <p:spPr bwMode="auto">
              <a:xfrm>
                <a:off x="7989" y="6045"/>
                <a:ext cx="3146" cy="2355"/>
              </a:xfrm>
              <a:prstGeom prst="rightArrow">
                <a:avLst>
                  <a:gd name="adj1" fmla="val 50000"/>
                  <a:gd name="adj2" fmla="val 33397"/>
                </a:avLst>
              </a:prstGeom>
              <a:gradFill rotWithShape="1">
                <a:gsLst>
                  <a:gs pos="0">
                    <a:srgbClr val="FFFF00"/>
                  </a:gs>
                  <a:gs pos="100000">
                    <a:srgbClr val="FFFFB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prstDash val="lg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655" name="Group 14"/>
            <p:cNvGrpSpPr>
              <a:grpSpLocks/>
            </p:cNvGrpSpPr>
            <p:nvPr/>
          </p:nvGrpSpPr>
          <p:grpSpPr bwMode="auto">
            <a:xfrm>
              <a:off x="5311" y="8300"/>
              <a:ext cx="7262" cy="1920"/>
              <a:chOff x="5311" y="8300"/>
              <a:chExt cx="7262" cy="1920"/>
            </a:xfrm>
          </p:grpSpPr>
          <p:sp>
            <p:nvSpPr>
              <p:cNvPr id="27659" name="AutoShape 15"/>
              <p:cNvSpPr>
                <a:spLocks noChangeArrowheads="1"/>
              </p:cNvSpPr>
              <p:nvPr/>
            </p:nvSpPr>
            <p:spPr bwMode="auto">
              <a:xfrm>
                <a:off x="5311" y="8300"/>
                <a:ext cx="7262" cy="1920"/>
              </a:xfrm>
              <a:prstGeom prst="rightArrow">
                <a:avLst>
                  <a:gd name="adj1" fmla="val 58407"/>
                  <a:gd name="adj2" fmla="val 50781"/>
                </a:avLst>
              </a:prstGeom>
              <a:solidFill>
                <a:srgbClr val="66FF3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0" name="Text Box 16"/>
              <p:cNvSpPr txBox="1">
                <a:spLocks noChangeArrowheads="1"/>
              </p:cNvSpPr>
              <p:nvPr/>
            </p:nvSpPr>
            <p:spPr bwMode="auto">
              <a:xfrm>
                <a:off x="5700" y="8860"/>
                <a:ext cx="5780" cy="6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en-AU" sz="1400" b="1">
                    <a:latin typeface="Calibri" pitchFamily="34" charset="0"/>
                  </a:rPr>
                  <a:t>Read Aloud as a reading instruction element </a:t>
                </a:r>
              </a:p>
              <a:p>
                <a:endParaRPr lang="en-US"/>
              </a:p>
            </p:txBody>
          </p:sp>
        </p:grpSp>
        <p:sp>
          <p:nvSpPr>
            <p:cNvPr id="27656" name="Text Box 17"/>
            <p:cNvSpPr txBox="1">
              <a:spLocks noChangeArrowheads="1"/>
            </p:cNvSpPr>
            <p:nvPr/>
          </p:nvSpPr>
          <p:spPr bwMode="auto">
            <a:xfrm>
              <a:off x="1800" y="4620"/>
              <a:ext cx="2820" cy="8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AU" sz="1100" b="1">
                  <a:latin typeface="Calibri" pitchFamily="34" charset="0"/>
                </a:rPr>
                <a:t>Child associates reading as a pleasurable experience</a:t>
              </a:r>
              <a:endParaRPr lang="en-US"/>
            </a:p>
          </p:txBody>
        </p:sp>
        <p:sp>
          <p:nvSpPr>
            <p:cNvPr id="27657" name="Text Box 18"/>
            <p:cNvSpPr txBox="1">
              <a:spLocks noChangeArrowheads="1"/>
            </p:cNvSpPr>
            <p:nvPr/>
          </p:nvSpPr>
          <p:spPr bwMode="auto">
            <a:xfrm>
              <a:off x="3380" y="6820"/>
              <a:ext cx="6960" cy="6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en-AU" sz="1100" b="1">
                  <a:latin typeface="Calibri" pitchFamily="34" charset="0"/>
                </a:rPr>
                <a:t>Development of language, vocabulary, enjoyment, appreciation of books,  background knowledge, model effective reading behaviours</a:t>
              </a:r>
              <a:endParaRPr lang="en-US"/>
            </a:p>
          </p:txBody>
        </p:sp>
        <p:cxnSp>
          <p:nvCxnSpPr>
            <p:cNvPr id="27658" name="AutoShape 9"/>
            <p:cNvCxnSpPr>
              <a:cxnSpLocks noChangeShapeType="1"/>
            </p:cNvCxnSpPr>
            <p:nvPr/>
          </p:nvCxnSpPr>
          <p:spPr bwMode="auto">
            <a:xfrm>
              <a:off x="1660" y="3720"/>
              <a:ext cx="10913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3"/>
          <p:cNvSpPr txBox="1">
            <a:spLocks noChangeArrowheads="1"/>
          </p:cNvSpPr>
          <p:nvPr/>
        </p:nvSpPr>
        <p:spPr bwMode="auto">
          <a:xfrm>
            <a:off x="714375" y="5592763"/>
            <a:ext cx="10788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400"/>
              <a:t>As seen in Jim Trelease seminar/  </a:t>
            </a:r>
            <a:r>
              <a:rPr lang="en-AU" sz="1400" i="1"/>
              <a:t>The Read-Aloud Handbook</a:t>
            </a:r>
            <a:r>
              <a:rPr lang="en-AU" sz="1400"/>
              <a:t>(Penguin Books, 2006)</a:t>
            </a:r>
          </a:p>
        </p:txBody>
      </p:sp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0" y="0"/>
            <a:ext cx="130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34950"/>
            <a:ext cx="771683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3429000" y="5235575"/>
            <a:ext cx="27051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200" i="1">
                <a:latin typeface="Times New Roman" pitchFamily="18" charset="0"/>
                <a:cs typeface="Times New Roman" pitchFamily="18" charset="0"/>
              </a:rPr>
              <a:t>Meaningful differences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by Hart &amp; Risley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4"/>
          <p:cNvSpPr>
            <a:spLocks noGrp="1"/>
          </p:cNvSpPr>
          <p:nvPr>
            <p:ph type="title" idx="4294967295"/>
          </p:nvPr>
        </p:nvSpPr>
        <p:spPr>
          <a:solidFill>
            <a:srgbClr val="FB7826"/>
          </a:solidFill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READ ALOUD</a:t>
            </a:r>
            <a:r>
              <a:rPr lang="en-US" smtClean="0">
                <a:solidFill>
                  <a:srgbClr val="FB7826"/>
                </a:solidFill>
              </a:rPr>
              <a:t>                           </a:t>
            </a:r>
            <a:r>
              <a:rPr lang="en-US" smtClean="0">
                <a:solidFill>
                  <a:srgbClr val="4B4B4B"/>
                </a:solidFill>
              </a:rPr>
              <a:t>Description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29698" name="Content Placeholder 5"/>
          <p:cNvSpPr>
            <a:spLocks noGrp="1"/>
          </p:cNvSpPr>
          <p:nvPr>
            <p:ph idx="4294967295"/>
          </p:nvPr>
        </p:nvSpPr>
        <p:spPr>
          <a:xfrm>
            <a:off x="1101725" y="1782763"/>
            <a:ext cx="11244263" cy="7416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AU" sz="3600" smtClean="0"/>
              <a:t>Reading quality literature and text to students is</a:t>
            </a:r>
          </a:p>
          <a:p>
            <a:pPr eaLnBrk="1" hangingPunct="1">
              <a:buFontTx/>
              <a:buNone/>
            </a:pPr>
            <a:r>
              <a:rPr lang="en-AU" sz="3600" smtClean="0"/>
              <a:t>referred to as “Read Aloud”.</a:t>
            </a:r>
          </a:p>
          <a:p>
            <a:pPr eaLnBrk="1" hangingPunct="1">
              <a:buFontTx/>
              <a:buNone/>
            </a:pPr>
            <a:r>
              <a:rPr lang="en-AU" sz="3600" smtClean="0"/>
              <a:t>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Read Aloud must occur several times daily for a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variety of instructional purposes. </a:t>
            </a:r>
          </a:p>
          <a:p>
            <a:pPr eaLnBrk="1" hangingPunct="1">
              <a:buFontTx/>
              <a:buNone/>
            </a:pPr>
            <a:endParaRPr lang="en-AU" sz="3600" smtClean="0"/>
          </a:p>
          <a:p>
            <a:pPr eaLnBrk="1" hangingPunct="1">
              <a:buFontTx/>
              <a:buNone/>
            </a:pPr>
            <a:r>
              <a:rPr lang="en-AU" sz="3600" smtClean="0"/>
              <a:t>A Read Aloud is a planned activity.</a:t>
            </a:r>
          </a:p>
          <a:p>
            <a:pPr eaLnBrk="1" hangingPunct="1">
              <a:buFontTx/>
              <a:buNone/>
            </a:pPr>
            <a:endParaRPr lang="en-AU" sz="3600" smtClean="0"/>
          </a:p>
          <a:p>
            <a:pPr eaLnBrk="1" hangingPunct="1">
              <a:buFontTx/>
              <a:buNone/>
            </a:pPr>
            <a:r>
              <a:rPr lang="en-AU" sz="3600" smtClean="0"/>
              <a:t>It should involve the whole class, small groups and </a:t>
            </a:r>
          </a:p>
          <a:p>
            <a:pPr eaLnBrk="1" hangingPunct="1">
              <a:buFontTx/>
              <a:buNone/>
            </a:pPr>
            <a:r>
              <a:rPr lang="en-AU" sz="3600" smtClean="0"/>
              <a:t>individual students.</a:t>
            </a:r>
          </a:p>
          <a:p>
            <a:pPr eaLnBrk="1" hangingPunct="1"/>
            <a:endParaRPr lang="en-US" smtClean="0"/>
          </a:p>
        </p:txBody>
      </p:sp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12368213" y="929798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/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2671</TotalTime>
  <Words>1427</Words>
  <Application>Microsoft Office PowerPoint</Application>
  <PresentationFormat>Custom</PresentationFormat>
  <Paragraphs>284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ＭＳ Ｐゴシック</vt:lpstr>
      <vt:lpstr>Calibri</vt:lpstr>
      <vt:lpstr>Times New Roman</vt:lpstr>
      <vt:lpstr>Blank Presentation</vt:lpstr>
      <vt:lpstr>Blank Presentation</vt:lpstr>
      <vt:lpstr>Slide 1</vt:lpstr>
      <vt:lpstr>Session Outline</vt:lpstr>
      <vt:lpstr>Slide 3</vt:lpstr>
      <vt:lpstr>Slide 4</vt:lpstr>
      <vt:lpstr>Slide 5</vt:lpstr>
      <vt:lpstr>Activity - Anticipation Guide</vt:lpstr>
      <vt:lpstr>An Agreed Understanding of Read Aloud</vt:lpstr>
      <vt:lpstr>Slide 8</vt:lpstr>
      <vt:lpstr>READ ALOUD                           Description </vt:lpstr>
      <vt:lpstr>READ ALOUD         Classroom Indicators- Instruction</vt:lpstr>
      <vt:lpstr>READ ALOUD               Classroom Indicators- Resources</vt:lpstr>
      <vt:lpstr>Read Aloud as an Instructional Element</vt:lpstr>
      <vt:lpstr>Research</vt:lpstr>
      <vt:lpstr>Why Read Aloud?</vt:lpstr>
      <vt:lpstr>Interactive Read Alouds:  Is there a common set of implementation practices?</vt:lpstr>
      <vt:lpstr>Essential components of an Interactive Read Aloud  </vt:lpstr>
      <vt:lpstr>Slide 17</vt:lpstr>
      <vt:lpstr>Slide 18</vt:lpstr>
      <vt:lpstr>What they found out</vt:lpstr>
      <vt:lpstr>Slide 20</vt:lpstr>
      <vt:lpstr>Read Alouds in Content Areas. Why Read Aloud in Science?</vt:lpstr>
      <vt:lpstr>VIDEO</vt:lpstr>
      <vt:lpstr>Read Alouds in Content Areas. Why Read Aloud in Maths?   </vt:lpstr>
      <vt:lpstr>Some stems to support our thoughts</vt:lpstr>
      <vt:lpstr>Previewing Text</vt:lpstr>
      <vt:lpstr>Predicting</vt:lpstr>
      <vt:lpstr>Monitoring Comprehension</vt:lpstr>
      <vt:lpstr>Making Connections</vt:lpstr>
      <vt:lpstr>Thinking Aloud</vt:lpstr>
      <vt:lpstr>Parents / Community</vt:lpstr>
      <vt:lpstr>Resources and References</vt:lpstr>
      <vt:lpstr>Planning for Read Aloud</vt:lpstr>
    </vt:vector>
  </TitlesOfParts>
  <Company>Cato Purnell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Cato Purnell</dc:creator>
  <cp:lastModifiedBy> Anne Smith</cp:lastModifiedBy>
  <cp:revision>109</cp:revision>
  <dcterms:created xsi:type="dcterms:W3CDTF">2009-09-30T10:08:39Z</dcterms:created>
  <dcterms:modified xsi:type="dcterms:W3CDTF">2010-03-17T14:44:54Z</dcterms:modified>
</cp:coreProperties>
</file>